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335" r:id="rId16"/>
    <p:sldId id="265" r:id="rId17"/>
    <p:sldId id="336"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6" autoAdjust="0"/>
    <p:restoredTop sz="85174"/>
  </p:normalViewPr>
  <p:slideViewPr>
    <p:cSldViewPr snapToGrid="0" snapToObjects="1">
      <p:cViewPr>
        <p:scale>
          <a:sx n="66" d="100"/>
          <a:sy n="66" d="100"/>
        </p:scale>
        <p:origin x="652"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DDEC4-7BB0-453D-84D9-6A993BA9E1E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DD3012D-3190-4D22-885D-D522DE2B404B}">
      <dgm:prSet/>
      <dgm:spPr/>
      <dgm:t>
        <a:bodyPr/>
        <a:lstStyle/>
        <a:p>
          <a:r>
            <a:rPr lang="en-US"/>
            <a:t>The analysis revealed that the success of Falcon 9 landings is significantly influenced by factors such as the launch site, payload mass, and the type of landing attempt (RTLS, ASDS, Ocean).</a:t>
          </a:r>
        </a:p>
      </dgm:t>
    </dgm:pt>
    <dgm:pt modelId="{FE332548-FB8C-4445-9F1F-1FBC39F8B886}" type="parTrans" cxnId="{850B1918-C1D3-4A04-A5F3-862A6803699E}">
      <dgm:prSet/>
      <dgm:spPr/>
      <dgm:t>
        <a:bodyPr/>
        <a:lstStyle/>
        <a:p>
          <a:endParaRPr lang="en-US"/>
        </a:p>
      </dgm:t>
    </dgm:pt>
    <dgm:pt modelId="{827FE140-33D6-4FDA-B093-AD67880C4BC7}" type="sibTrans" cxnId="{850B1918-C1D3-4A04-A5F3-862A6803699E}">
      <dgm:prSet/>
      <dgm:spPr/>
      <dgm:t>
        <a:bodyPr/>
        <a:lstStyle/>
        <a:p>
          <a:endParaRPr lang="en-US"/>
        </a:p>
      </dgm:t>
    </dgm:pt>
    <dgm:pt modelId="{1E4286B9-A82A-4433-A70B-653863BDB45F}">
      <dgm:prSet/>
      <dgm:spPr/>
      <dgm:t>
        <a:bodyPr/>
        <a:lstStyle/>
        <a:p>
          <a:r>
            <a:rPr lang="pl-PL"/>
            <a:t>All models had the same accuracy of about 83%. Each of the models had a problem with False Postive predictions - 3 were classified wrongly</a:t>
          </a:r>
          <a:endParaRPr lang="en-US"/>
        </a:p>
      </dgm:t>
    </dgm:pt>
    <dgm:pt modelId="{C6CED7E7-B18D-407C-BBB3-0FF6DC0988E5}" type="parTrans" cxnId="{DD1F5B7A-857F-45AA-BBAC-C034A94A64E7}">
      <dgm:prSet/>
      <dgm:spPr/>
      <dgm:t>
        <a:bodyPr/>
        <a:lstStyle/>
        <a:p>
          <a:endParaRPr lang="en-US"/>
        </a:p>
      </dgm:t>
    </dgm:pt>
    <dgm:pt modelId="{774BB8FA-57AA-4EE3-8727-E41E3CF4C7E9}" type="sibTrans" cxnId="{DD1F5B7A-857F-45AA-BBAC-C034A94A64E7}">
      <dgm:prSet/>
      <dgm:spPr/>
      <dgm:t>
        <a:bodyPr/>
        <a:lstStyle/>
        <a:p>
          <a:endParaRPr lang="en-US"/>
        </a:p>
      </dgm:t>
    </dgm:pt>
    <dgm:pt modelId="{BFEF8AF3-2106-4D3E-A657-5BF5FA360126}" type="pres">
      <dgm:prSet presAssocID="{4B6DDEC4-7BB0-453D-84D9-6A993BA9E1E5}" presName="linear" presStyleCnt="0">
        <dgm:presLayoutVars>
          <dgm:animLvl val="lvl"/>
          <dgm:resizeHandles val="exact"/>
        </dgm:presLayoutVars>
      </dgm:prSet>
      <dgm:spPr/>
    </dgm:pt>
    <dgm:pt modelId="{2A587A50-43D4-46CB-8C18-9E9777CC251C}" type="pres">
      <dgm:prSet presAssocID="{CDD3012D-3190-4D22-885D-D522DE2B404B}" presName="parentText" presStyleLbl="node1" presStyleIdx="0" presStyleCnt="2">
        <dgm:presLayoutVars>
          <dgm:chMax val="0"/>
          <dgm:bulletEnabled val="1"/>
        </dgm:presLayoutVars>
      </dgm:prSet>
      <dgm:spPr/>
    </dgm:pt>
    <dgm:pt modelId="{8DA9C1F1-DD33-4ADA-8191-C78BA7909E29}" type="pres">
      <dgm:prSet presAssocID="{827FE140-33D6-4FDA-B093-AD67880C4BC7}" presName="spacer" presStyleCnt="0"/>
      <dgm:spPr/>
    </dgm:pt>
    <dgm:pt modelId="{9B57D316-2508-4616-B031-9AF18146A242}" type="pres">
      <dgm:prSet presAssocID="{1E4286B9-A82A-4433-A70B-653863BDB45F}" presName="parentText" presStyleLbl="node1" presStyleIdx="1" presStyleCnt="2">
        <dgm:presLayoutVars>
          <dgm:chMax val="0"/>
          <dgm:bulletEnabled val="1"/>
        </dgm:presLayoutVars>
      </dgm:prSet>
      <dgm:spPr/>
    </dgm:pt>
  </dgm:ptLst>
  <dgm:cxnLst>
    <dgm:cxn modelId="{850B1918-C1D3-4A04-A5F3-862A6803699E}" srcId="{4B6DDEC4-7BB0-453D-84D9-6A993BA9E1E5}" destId="{CDD3012D-3190-4D22-885D-D522DE2B404B}" srcOrd="0" destOrd="0" parTransId="{FE332548-FB8C-4445-9F1F-1FBC39F8B886}" sibTransId="{827FE140-33D6-4FDA-B093-AD67880C4BC7}"/>
    <dgm:cxn modelId="{61A85439-714B-4B09-AF1D-804FE2CFFC50}" type="presOf" srcId="{4B6DDEC4-7BB0-453D-84D9-6A993BA9E1E5}" destId="{BFEF8AF3-2106-4D3E-A657-5BF5FA360126}" srcOrd="0" destOrd="0" presId="urn:microsoft.com/office/officeart/2005/8/layout/vList2"/>
    <dgm:cxn modelId="{3FA2633E-8E76-444C-8D7B-9CEFB8710577}" type="presOf" srcId="{CDD3012D-3190-4D22-885D-D522DE2B404B}" destId="{2A587A50-43D4-46CB-8C18-9E9777CC251C}" srcOrd="0" destOrd="0" presId="urn:microsoft.com/office/officeart/2005/8/layout/vList2"/>
    <dgm:cxn modelId="{40AF6856-B0C9-4FD4-848A-60D24237D8E0}" type="presOf" srcId="{1E4286B9-A82A-4433-A70B-653863BDB45F}" destId="{9B57D316-2508-4616-B031-9AF18146A242}" srcOrd="0" destOrd="0" presId="urn:microsoft.com/office/officeart/2005/8/layout/vList2"/>
    <dgm:cxn modelId="{DD1F5B7A-857F-45AA-BBAC-C034A94A64E7}" srcId="{4B6DDEC4-7BB0-453D-84D9-6A993BA9E1E5}" destId="{1E4286B9-A82A-4433-A70B-653863BDB45F}" srcOrd="1" destOrd="0" parTransId="{C6CED7E7-B18D-407C-BBB3-0FF6DC0988E5}" sibTransId="{774BB8FA-57AA-4EE3-8727-E41E3CF4C7E9}"/>
    <dgm:cxn modelId="{D33F03FE-70AA-4000-9B6B-D58BF5E5EEE9}" type="presParOf" srcId="{BFEF8AF3-2106-4D3E-A657-5BF5FA360126}" destId="{2A587A50-43D4-46CB-8C18-9E9777CC251C}" srcOrd="0" destOrd="0" presId="urn:microsoft.com/office/officeart/2005/8/layout/vList2"/>
    <dgm:cxn modelId="{760F65CE-2A10-472A-B9CA-C15DAB842F12}" type="presParOf" srcId="{BFEF8AF3-2106-4D3E-A657-5BF5FA360126}" destId="{8DA9C1F1-DD33-4ADA-8191-C78BA7909E29}" srcOrd="1" destOrd="0" presId="urn:microsoft.com/office/officeart/2005/8/layout/vList2"/>
    <dgm:cxn modelId="{1DE16B70-B9CC-44D1-897B-135CBC6556E5}" type="presParOf" srcId="{BFEF8AF3-2106-4D3E-A657-5BF5FA360126}" destId="{9B57D316-2508-4616-B031-9AF18146A242}"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87A50-43D4-46CB-8C18-9E9777CC251C}">
      <dsp:nvSpPr>
        <dsp:cNvPr id="0" name=""/>
        <dsp:cNvSpPr/>
      </dsp:nvSpPr>
      <dsp:spPr>
        <a:xfrm>
          <a:off x="0" y="27329"/>
          <a:ext cx="4549022" cy="2162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analysis revealed that the success of Falcon 9 landings is significantly influenced by factors such as the launch site, payload mass, and the type of landing attempt (RTLS, ASDS, Ocean).</a:t>
          </a:r>
        </a:p>
      </dsp:txBody>
      <dsp:txXfrm>
        <a:off x="105548" y="132877"/>
        <a:ext cx="4337926" cy="1951064"/>
      </dsp:txXfrm>
    </dsp:sp>
    <dsp:sp modelId="{9B57D316-2508-4616-B031-9AF18146A242}">
      <dsp:nvSpPr>
        <dsp:cNvPr id="0" name=""/>
        <dsp:cNvSpPr/>
      </dsp:nvSpPr>
      <dsp:spPr>
        <a:xfrm>
          <a:off x="0" y="2249969"/>
          <a:ext cx="4549022" cy="2162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l-PL" sz="2100" kern="1200"/>
            <a:t>All models had the same accuracy of about 83%. Each of the models had a problem with False Postive predictions - 3 were classified wrongly</a:t>
          </a:r>
          <a:endParaRPr lang="en-US" sz="2100" kern="1200"/>
        </a:p>
      </dsp:txBody>
      <dsp:txXfrm>
        <a:off x="105548" y="2355517"/>
        <a:ext cx="4337926" cy="19510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3:40.227"/>
    </inkml:context>
    <inkml:brush xml:id="br0">
      <inkml:brushProperty name="width" value="0.05" units="cm"/>
      <inkml:brushProperty name="height" value="0.05" units="cm"/>
      <inkml:brushProperty name="ignorePressure" value="1"/>
    </inkml:brush>
  </inkml:definitions>
  <inkml:trace contextRef="#ctx0" brushRef="#br0">4401 7939,'-4401'-7938,"4502"8120,-95-172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4:03.282"/>
    </inkml:context>
    <inkml:brush xml:id="br0">
      <inkml:brushProperty name="width" value="0.05" units="cm"/>
      <inkml:brushProperty name="height" value="0.05" units="cm"/>
      <inkml:brushProperty name="ignorePressure" value="1"/>
    </inkml:brush>
  </inkml:definitions>
  <inkml:trace contextRef="#ctx0" brushRef="#br0">0 0,'366'0,"-357"0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4:15.924"/>
    </inkml:context>
    <inkml:brush xml:id="br0">
      <inkml:brushProperty name="width" value="0.05" units="cm"/>
      <inkml:brushProperty name="height" value="0.05" units="cm"/>
      <inkml:brushProperty name="ignorePressure" value="1"/>
    </inkml:brush>
  </inkml:definitions>
  <inkml:trace contextRef="#ctx0" brushRef="#br0">0 1,'331'0,"-341"0,0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4:36.360"/>
    </inkml:context>
    <inkml:brush xml:id="br0">
      <inkml:brushProperty name="width" value="0.05" units="cm"/>
      <inkml:brushProperty name="height" value="0.05" units="cm"/>
      <inkml:brushProperty name="ignorePressure" value="1"/>
    </inkml:brush>
  </inkml:definitions>
  <inkml:trace contextRef="#ctx0" brushRef="#br0">0 305,'0'-294,"0"284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4:43.752"/>
    </inkml:context>
    <inkml:brush xml:id="br0">
      <inkml:brushProperty name="width" value="0.05" units="cm"/>
      <inkml:brushProperty name="height" value="0.05" units="cm"/>
      <inkml:brushProperty name="ignorePressure" value="1"/>
    </inkml:brush>
  </inkml:definitions>
  <inkml:trace contextRef="#ctx0" brushRef="#br0">0 316,'0'-306,"0"296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5:09.632"/>
    </inkml:context>
    <inkml:brush xml:id="br0">
      <inkml:brushProperty name="width" value="0.05" units="cm"/>
      <inkml:brushProperty name="height" value="0.05" units="cm"/>
      <inkml:brushProperty name="ignorePressure" value="1"/>
    </inkml:brush>
  </inkml:definitions>
  <inkml:trace contextRef="#ctx0" brushRef="#br0">0 536,'4346'-534,"-4331"532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5:26.341"/>
    </inkml:context>
    <inkml:brush xml:id="br0">
      <inkml:brushProperty name="width" value="0.05" units="cm"/>
      <inkml:brushProperty name="height" value="0.05" units="cm"/>
      <inkml:brushProperty name="ignorePressure" value="1"/>
    </inkml:brush>
  </inkml:definitions>
  <inkml:trace contextRef="#ctx0" brushRef="#br0">0 208,'3947'-207,"-3935"207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8T11:15:46.867"/>
    </inkml:context>
    <inkml:brush xml:id="br0">
      <inkml:brushProperty name="width" value="0.05" units="cm"/>
      <inkml:brushProperty name="height" value="0.05" units="cm"/>
      <inkml:brushProperty name="ignorePressure" value="1"/>
    </inkml:brush>
  </inkml:definitions>
  <inkml:trace contextRef="#ctx0" brushRef="#br0">0 1,'3988'2301,"-3979"-2295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zewczykSzy/IBM_DS_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zewczykSzy/IBM_DS_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zewczykSzy/IBM_DS_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zewczykSzy/IBM_DS_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zewczykSzy/IBM_DS_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zewczykSzy/IBM_DS_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6.png"/><Relationship Id="rId10" Type="http://schemas.microsoft.com/office/2007/relationships/diagramDrawing" Target="../diagrams/drawing1.xml"/><Relationship Id="rId4" Type="http://schemas.openxmlformats.org/officeDocument/2006/relationships/image" Target="../media/image5.png"/><Relationship Id="rId9" Type="http://schemas.openxmlformats.org/officeDocument/2006/relationships/diagramColors" Target="../diagrams/colors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5.xml"/><Relationship Id="rId1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customXml" Target="../ink/ink2.xml"/><Relationship Id="rId12" Type="http://schemas.openxmlformats.org/officeDocument/2006/relationships/image" Target="../media/image31.png"/><Relationship Id="rId17" Type="http://schemas.openxmlformats.org/officeDocument/2006/relationships/customXml" Target="../ink/ink7.xml"/><Relationship Id="rId2" Type="http://schemas.openxmlformats.org/officeDocument/2006/relationships/image" Target="../media/image3.png"/><Relationship Id="rId16" Type="http://schemas.openxmlformats.org/officeDocument/2006/relationships/image" Target="../media/image33.png"/><Relationship Id="rId20"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30.png"/><Relationship Id="rId19" Type="http://schemas.openxmlformats.org/officeDocument/2006/relationships/customXml" Target="../ink/ink8.xml"/><Relationship Id="rId4" Type="http://schemas.openxmlformats.org/officeDocument/2006/relationships/image" Target="../media/image27.png"/><Relationship Id="rId9" Type="http://schemas.openxmlformats.org/officeDocument/2006/relationships/customXml" Target="../ink/ink3.xml"/><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zewczykSzy/IBM_DS_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zewczykSzy/IBM_DS_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pl-PL" dirty="0">
                <a:solidFill>
                  <a:schemeClr val="bg2"/>
                </a:solidFill>
                <a:latin typeface="Abadi"/>
                <a:ea typeface="SF Pro" pitchFamily="2" charset="0"/>
                <a:cs typeface="SF Pro" pitchFamily="2" charset="0"/>
              </a:rPr>
              <a:t>Szymon</a:t>
            </a:r>
            <a:endParaRPr lang="en-US" dirty="0">
              <a:solidFill>
                <a:schemeClr val="bg2"/>
              </a:solidFill>
              <a:latin typeface="Abadi"/>
              <a:ea typeface="SF Pro" pitchFamily="2" charset="0"/>
              <a:cs typeface="SF Pro" pitchFamily="2" charset="0"/>
            </a:endParaRPr>
          </a:p>
          <a:p>
            <a:r>
              <a:rPr lang="pl-PL" dirty="0">
                <a:solidFill>
                  <a:schemeClr val="bg2"/>
                </a:solidFill>
                <a:latin typeface="Abadi" panose="020B0604020104020204" pitchFamily="34" charset="0"/>
                <a:ea typeface="SF Pro" pitchFamily="2" charset="0"/>
                <a:cs typeface="SF Pro" pitchFamily="2" charset="0"/>
              </a:rPr>
              <a:t>27.08.2024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3520"/>
            <a:ext cx="8975652" cy="4532052"/>
          </a:xfrm>
          <a:prstGeom prst="rect">
            <a:avLst/>
          </a:prstGeom>
        </p:spPr>
        <p:txBody>
          <a:bodyPr/>
          <a:lstStyle/>
          <a:p>
            <a:r>
              <a:rPr lang="pl-PL" sz="2400" dirty="0"/>
              <a:t>Data </a:t>
            </a:r>
            <a:r>
              <a:rPr lang="pl-PL" sz="2400" dirty="0" err="1"/>
              <a:t>were</a:t>
            </a:r>
            <a:r>
              <a:rPr lang="pl-PL" sz="2400" dirty="0"/>
              <a:t> </a:t>
            </a:r>
            <a:r>
              <a:rPr lang="pl-PL" sz="2400" dirty="0" err="1"/>
              <a:t>loaded</a:t>
            </a:r>
            <a:r>
              <a:rPr lang="pl-PL" sz="2400" dirty="0"/>
              <a:t> from </a:t>
            </a:r>
            <a:r>
              <a:rPr lang="pl-PL" sz="2400" dirty="0" err="1"/>
              <a:t>previous</a:t>
            </a:r>
            <a:r>
              <a:rPr lang="pl-PL" sz="2400" dirty="0"/>
              <a:t> step.</a:t>
            </a:r>
          </a:p>
          <a:p>
            <a:r>
              <a:rPr lang="en-US" sz="2400" dirty="0" err="1"/>
              <a:t>Identif</a:t>
            </a:r>
            <a:r>
              <a:rPr lang="pl-PL" sz="2400" dirty="0" err="1"/>
              <a:t>ied</a:t>
            </a:r>
            <a:r>
              <a:rPr lang="en-US" sz="2400" dirty="0"/>
              <a:t> and </a:t>
            </a:r>
            <a:r>
              <a:rPr lang="en-US" sz="2400" dirty="0" err="1"/>
              <a:t>calcula</a:t>
            </a:r>
            <a:r>
              <a:rPr lang="pl-PL" sz="2400" dirty="0" err="1"/>
              <a:t>ted</a:t>
            </a:r>
            <a:r>
              <a:rPr lang="en-US" sz="2400" dirty="0"/>
              <a:t> the percentage of the missing values in each attribute</a:t>
            </a:r>
            <a:endParaRPr lang="pl-PL" sz="2400" dirty="0"/>
          </a:p>
          <a:p>
            <a:r>
              <a:rPr lang="en-US" sz="2400" dirty="0"/>
              <a:t>Calculate</a:t>
            </a:r>
            <a:r>
              <a:rPr lang="pl-PL" sz="2400" dirty="0"/>
              <a:t>d</a:t>
            </a:r>
            <a:r>
              <a:rPr lang="en-US" sz="2400" dirty="0"/>
              <a:t> the number of launches on each site</a:t>
            </a:r>
          </a:p>
          <a:p>
            <a:r>
              <a:rPr lang="en-US" sz="2400" dirty="0"/>
              <a:t>Calculate the number and occurrence of each orbit</a:t>
            </a:r>
            <a:endParaRPr lang="pl-PL" sz="2400" dirty="0"/>
          </a:p>
          <a:p>
            <a:r>
              <a:rPr lang="en-US" sz="2400" dirty="0"/>
              <a:t>Calculate the number and occur</a:t>
            </a:r>
            <a:r>
              <a:rPr lang="pl-PL" sz="2400" dirty="0"/>
              <a:t>a</a:t>
            </a:r>
            <a:r>
              <a:rPr lang="en-US" sz="2400" dirty="0" err="1"/>
              <a:t>nce</a:t>
            </a:r>
            <a:r>
              <a:rPr lang="en-US" sz="2400" dirty="0"/>
              <a:t> of mission outcome of the orbits</a:t>
            </a:r>
            <a:endParaRPr lang="pl-PL" sz="2400" dirty="0"/>
          </a:p>
          <a:p>
            <a:r>
              <a:rPr lang="en-US" sz="2400" dirty="0"/>
              <a:t>Create a landing outcome label from Outcome column</a:t>
            </a:r>
            <a:endParaRPr lang="pl-PL" sz="2400" dirty="0"/>
          </a:p>
          <a:p>
            <a:endParaRPr lang="en-US" sz="2400" dirty="0"/>
          </a:p>
          <a:p>
            <a:r>
              <a:rPr lang="en-US" sz="2400" dirty="0">
                <a:hlinkClick r:id="rId3"/>
              </a:rPr>
              <a:t>https://github.com/SzewczykSzy/IBM_DS_Project/blob/main/labs-jupyter-spacex-Data%20wrangling.ipynb</a:t>
            </a:r>
            <a:r>
              <a:rPr lang="pl-PL" sz="2400" dirty="0"/>
              <a:t> </a:t>
            </a: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64837"/>
            <a:ext cx="9745589" cy="4351338"/>
          </a:xfrm>
          <a:prstGeom prst="rect">
            <a:avLst/>
          </a:prstGeom>
        </p:spPr>
        <p:txBody>
          <a:bodyPr lIns="91440" tIns="45720" rIns="91440" bIns="45720" anchor="t"/>
          <a:lstStyle/>
          <a:p>
            <a:pPr marL="0" indent="0">
              <a:lnSpc>
                <a:spcPct val="100000"/>
              </a:lnSpc>
              <a:spcBef>
                <a:spcPts val="1400"/>
              </a:spcBef>
              <a:buNone/>
            </a:pPr>
            <a:r>
              <a:rPr lang="pl-PL" sz="2200" dirty="0" err="1">
                <a:solidFill>
                  <a:schemeClr val="accent3">
                    <a:lumMod val="25000"/>
                  </a:schemeClr>
                </a:solidFill>
                <a:latin typeface="Abadi"/>
              </a:rPr>
              <a:t>Charts</a:t>
            </a:r>
            <a:r>
              <a:rPr lang="pl-PL" sz="2200" dirty="0">
                <a:solidFill>
                  <a:schemeClr val="accent3">
                    <a:lumMod val="25000"/>
                  </a:schemeClr>
                </a:solidFill>
                <a:latin typeface="Abadi"/>
              </a:rPr>
              <a:t>:</a:t>
            </a:r>
          </a:p>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FlightNumber</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PayloadMass</a:t>
            </a:r>
            <a:r>
              <a:rPr lang="pl-PL" sz="2200" dirty="0">
                <a:solidFill>
                  <a:schemeClr val="accent3">
                    <a:lumMod val="25000"/>
                  </a:schemeClr>
                </a:solidFill>
                <a:latin typeface="Abadi"/>
              </a:rPr>
              <a:t> and Class </a:t>
            </a:r>
            <a:r>
              <a:rPr lang="pl-PL" sz="2200" dirty="0" err="1">
                <a:solidFill>
                  <a:schemeClr val="accent3">
                    <a:lumMod val="25000"/>
                  </a:schemeClr>
                </a:solidFill>
                <a:latin typeface="Abadi"/>
              </a:rPr>
              <a:t>hue</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see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how</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Payload</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affect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outcome</a:t>
            </a:r>
            <a:r>
              <a:rPr lang="pl-PL" sz="2200" dirty="0">
                <a:solidFill>
                  <a:schemeClr val="accent3">
                    <a:lumMod val="25000"/>
                  </a:schemeClr>
                </a:solidFill>
                <a:latin typeface="Abadi"/>
              </a:rPr>
              <a:t>.</a:t>
            </a:r>
          </a:p>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FlightNumber</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LaunchSite</a:t>
            </a:r>
            <a:r>
              <a:rPr lang="pl-PL" sz="2200" dirty="0">
                <a:solidFill>
                  <a:schemeClr val="accent3">
                    <a:lumMod val="25000"/>
                  </a:schemeClr>
                </a:solidFill>
                <a:latin typeface="Abadi"/>
              </a:rPr>
              <a:t> and Class </a:t>
            </a:r>
            <a:r>
              <a:rPr lang="pl-PL" sz="2200" dirty="0" err="1">
                <a:solidFill>
                  <a:schemeClr val="accent3">
                    <a:lumMod val="25000"/>
                  </a:schemeClr>
                </a:solidFill>
                <a:latin typeface="Abadi"/>
              </a:rPr>
              <a:t>hue</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see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how</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LaunchSite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affect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outcome</a:t>
            </a:r>
            <a:r>
              <a:rPr lang="pl-PL" sz="2200" dirty="0">
                <a:solidFill>
                  <a:schemeClr val="accent3">
                    <a:lumMod val="25000"/>
                  </a:schemeClr>
                </a:solidFill>
                <a:latin typeface="Abadi"/>
              </a:rPr>
              <a:t>.</a:t>
            </a:r>
          </a:p>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LaunchSite</a:t>
            </a:r>
            <a:r>
              <a:rPr lang="pl-PL" sz="2200" dirty="0">
                <a:solidFill>
                  <a:schemeClr val="accent3">
                    <a:lumMod val="25000"/>
                  </a:schemeClr>
                </a:solidFill>
                <a:latin typeface="Abadi"/>
              </a:rPr>
              <a:t> and </a:t>
            </a:r>
            <a:r>
              <a:rPr lang="pl-PL" sz="2200" dirty="0" err="1">
                <a:solidFill>
                  <a:schemeClr val="accent3">
                    <a:lumMod val="25000"/>
                  </a:schemeClr>
                </a:solidFill>
                <a:latin typeface="Abadi"/>
              </a:rPr>
              <a:t>PayloadMass</a:t>
            </a:r>
            <a:r>
              <a:rPr lang="pl-PL" sz="2200" dirty="0">
                <a:solidFill>
                  <a:schemeClr val="accent3">
                    <a:lumMod val="25000"/>
                  </a:schemeClr>
                </a:solidFill>
                <a:latin typeface="Abadi"/>
              </a:rPr>
              <a:t> and Class </a:t>
            </a:r>
            <a:r>
              <a:rPr lang="pl-PL" sz="2200" dirty="0" err="1">
                <a:solidFill>
                  <a:schemeClr val="accent3">
                    <a:lumMod val="25000"/>
                  </a:schemeClr>
                </a:solidFill>
                <a:latin typeface="Abadi"/>
              </a:rPr>
              <a:t>hue</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investigate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if</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there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is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some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correlation</a:t>
            </a:r>
            <a:r>
              <a:rPr lang="pl-PL" sz="2200" dirty="0">
                <a:solidFill>
                  <a:schemeClr val="accent3">
                    <a:lumMod val="25000"/>
                  </a:schemeClr>
                </a:solidFill>
                <a:latin typeface="Abadi"/>
              </a:rPr>
              <a:t>.</a:t>
            </a:r>
          </a:p>
          <a:p>
            <a:pPr>
              <a:lnSpc>
                <a:spcPct val="100000"/>
              </a:lnSpc>
              <a:spcBef>
                <a:spcPts val="1400"/>
              </a:spcBef>
            </a:pPr>
            <a:r>
              <a:rPr lang="pl-PL" sz="2200" dirty="0">
                <a:solidFill>
                  <a:schemeClr val="accent3">
                    <a:lumMod val="25000"/>
                  </a:schemeClr>
                </a:solidFill>
                <a:latin typeface="Abadi"/>
              </a:rPr>
              <a:t>Bar chart to v</a:t>
            </a:r>
            <a:r>
              <a:rPr lang="en-US" sz="2200" dirty="0" err="1">
                <a:solidFill>
                  <a:schemeClr val="accent3">
                    <a:lumMod val="25000"/>
                  </a:schemeClr>
                </a:solidFill>
                <a:latin typeface="Abadi"/>
              </a:rPr>
              <a:t>isualize</a:t>
            </a:r>
            <a:r>
              <a:rPr lang="en-US" sz="2200" dirty="0">
                <a:solidFill>
                  <a:schemeClr val="accent3">
                    <a:lumMod val="25000"/>
                  </a:schemeClr>
                </a:solidFill>
                <a:latin typeface="Abadi"/>
              </a:rPr>
              <a:t> the relationship between success rate of each orbit type</a:t>
            </a:r>
            <a:r>
              <a:rPr lang="pl-PL" sz="2200" dirty="0">
                <a:solidFill>
                  <a:schemeClr val="accent3">
                    <a:lumMod val="25000"/>
                  </a:schemeClr>
                </a:solidFill>
                <a:latin typeface="Abadi"/>
              </a:rPr>
              <a: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64837"/>
            <a:ext cx="9745589" cy="4351338"/>
          </a:xfrm>
          <a:prstGeom prst="rect">
            <a:avLst/>
          </a:prstGeom>
        </p:spPr>
        <p:txBody>
          <a:bodyPr lIns="91440" tIns="45720" rIns="91440" bIns="45720" anchor="t"/>
          <a:lstStyle/>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FlightNumber</a:t>
            </a:r>
            <a:r>
              <a:rPr lang="pl-PL" sz="2200" dirty="0">
                <a:solidFill>
                  <a:schemeClr val="accent3">
                    <a:lumMod val="25000"/>
                  </a:schemeClr>
                </a:solidFill>
                <a:latin typeface="Abadi"/>
              </a:rPr>
              <a:t> and Orbit </a:t>
            </a:r>
            <a:r>
              <a:rPr lang="pl-PL" sz="2200" dirty="0" err="1">
                <a:solidFill>
                  <a:schemeClr val="accent3">
                    <a:lumMod val="25000"/>
                  </a:schemeClr>
                </a:solidFill>
                <a:latin typeface="Abadi"/>
              </a:rPr>
              <a:t>type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checking</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correlation</a:t>
            </a:r>
            <a:r>
              <a:rPr lang="pl-PL" sz="2200" dirty="0">
                <a:solidFill>
                  <a:schemeClr val="accent3">
                    <a:lumMod val="25000"/>
                  </a:schemeClr>
                </a:solidFill>
                <a:latin typeface="Abadi"/>
              </a:rPr>
              <a:t>)</a:t>
            </a:r>
          </a:p>
          <a:p>
            <a:pPr>
              <a:lnSpc>
                <a:spcPct val="100000"/>
              </a:lnSpc>
              <a:spcBef>
                <a:spcPts val="1400"/>
              </a:spcBef>
            </a:pPr>
            <a:r>
              <a:rPr lang="pl-PL" sz="2200" dirty="0" err="1">
                <a:solidFill>
                  <a:schemeClr val="accent3">
                    <a:lumMod val="25000"/>
                  </a:schemeClr>
                </a:solidFill>
                <a:latin typeface="Abadi"/>
              </a:rPr>
              <a:t>Scatter</a:t>
            </a:r>
            <a:r>
              <a:rPr lang="pl-PL" sz="2200" dirty="0">
                <a:solidFill>
                  <a:schemeClr val="accent3">
                    <a:lumMod val="25000"/>
                  </a:schemeClr>
                </a:solidFill>
                <a:latin typeface="Abadi"/>
              </a:rPr>
              <a:t> plot of </a:t>
            </a:r>
            <a:r>
              <a:rPr lang="pl-PL" sz="2200" dirty="0" err="1">
                <a:solidFill>
                  <a:schemeClr val="accent3">
                    <a:lumMod val="25000"/>
                  </a:schemeClr>
                </a:solidFill>
                <a:latin typeface="Abadi"/>
              </a:rPr>
              <a:t>Payload</a:t>
            </a:r>
            <a:r>
              <a:rPr lang="pl-PL" sz="2200" dirty="0">
                <a:solidFill>
                  <a:schemeClr val="accent3">
                    <a:lumMod val="25000"/>
                  </a:schemeClr>
                </a:solidFill>
                <a:latin typeface="Abadi"/>
              </a:rPr>
              <a:t> and Orbit </a:t>
            </a:r>
            <a:r>
              <a:rPr lang="pl-PL" sz="2200" dirty="0" err="1">
                <a:solidFill>
                  <a:schemeClr val="accent3">
                    <a:lumMod val="25000"/>
                  </a:schemeClr>
                </a:solidFill>
                <a:latin typeface="Abadi"/>
              </a:rPr>
              <a:t>type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visualize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relationship</a:t>
            </a:r>
            <a:r>
              <a:rPr lang="pl-PL" sz="2200" dirty="0">
                <a:solidFill>
                  <a:schemeClr val="accent3">
                    <a:lumMod val="25000"/>
                  </a:schemeClr>
                </a:solidFill>
                <a:latin typeface="Abadi"/>
              </a:rPr>
              <a:t>.</a:t>
            </a:r>
          </a:p>
          <a:p>
            <a:pPr>
              <a:lnSpc>
                <a:spcPct val="100000"/>
              </a:lnSpc>
              <a:spcBef>
                <a:spcPts val="1400"/>
              </a:spcBef>
            </a:pPr>
            <a:r>
              <a:rPr lang="pl-PL" sz="2200" dirty="0">
                <a:solidFill>
                  <a:schemeClr val="accent3">
                    <a:lumMod val="25000"/>
                  </a:schemeClr>
                </a:solidFill>
                <a:latin typeface="Abadi"/>
              </a:rPr>
              <a:t>Line plot to </a:t>
            </a:r>
            <a:r>
              <a:rPr lang="pl-PL" sz="2200" dirty="0" err="1">
                <a:solidFill>
                  <a:schemeClr val="accent3">
                    <a:lumMod val="25000"/>
                  </a:schemeClr>
                </a:solidFill>
                <a:latin typeface="Abadi"/>
              </a:rPr>
              <a:t>visualize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percentage</a:t>
            </a:r>
            <a:r>
              <a:rPr lang="pl-PL" sz="2200" dirty="0">
                <a:solidFill>
                  <a:schemeClr val="accent3">
                    <a:lumMod val="25000"/>
                  </a:schemeClr>
                </a:solidFill>
                <a:latin typeface="Abadi"/>
              </a:rPr>
              <a:t> of </a:t>
            </a:r>
            <a:r>
              <a:rPr lang="pl-PL" sz="2200" dirty="0" err="1">
                <a:solidFill>
                  <a:schemeClr val="accent3">
                    <a:lumMod val="25000"/>
                  </a:schemeClr>
                </a:solidFill>
                <a:latin typeface="Abadi"/>
              </a:rPr>
              <a:t>success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lauches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each</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year</a:t>
            </a:r>
            <a:r>
              <a:rPr lang="pl-PL" sz="2200" dirty="0">
                <a:solidFill>
                  <a:schemeClr val="accent3">
                    <a:lumMod val="25000"/>
                  </a:schemeClr>
                </a:solidFill>
                <a:latin typeface="Abadi"/>
              </a:rPr>
              <a:t>.</a:t>
            </a:r>
          </a:p>
          <a:p>
            <a:pPr>
              <a:lnSpc>
                <a:spcPct val="100000"/>
              </a:lnSpc>
              <a:spcBef>
                <a:spcPts val="1400"/>
              </a:spcBef>
            </a:pPr>
            <a:r>
              <a:rPr lang="pl-PL" sz="2200" dirty="0">
                <a:solidFill>
                  <a:schemeClr val="accent3">
                    <a:lumMod val="25000"/>
                  </a:schemeClr>
                </a:solidFill>
                <a:latin typeface="Abadi"/>
              </a:rPr>
              <a:t>Bar chart to v</a:t>
            </a:r>
            <a:r>
              <a:rPr lang="en-US" sz="2200" dirty="0" err="1">
                <a:solidFill>
                  <a:schemeClr val="accent3">
                    <a:lumMod val="25000"/>
                  </a:schemeClr>
                </a:solidFill>
                <a:latin typeface="Abadi"/>
              </a:rPr>
              <a:t>isualize</a:t>
            </a:r>
            <a:r>
              <a:rPr lang="en-US" sz="2200" dirty="0">
                <a:solidFill>
                  <a:schemeClr val="accent3">
                    <a:lumMod val="25000"/>
                  </a:schemeClr>
                </a:solidFill>
                <a:latin typeface="Abadi"/>
              </a:rPr>
              <a:t> the relationship between success rate of each orbit type</a:t>
            </a:r>
            <a:r>
              <a:rPr lang="pl-PL" sz="2200" dirty="0">
                <a:solidFill>
                  <a:schemeClr val="accent3">
                    <a:lumMod val="25000"/>
                  </a:schemeClr>
                </a:solidFill>
                <a:latin typeface="Abadi"/>
              </a:rPr>
              <a:t>.</a:t>
            </a: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r>
              <a:rPr lang="en-US" sz="2400" dirty="0">
                <a:hlinkClick r:id="rId3"/>
              </a:rPr>
              <a:t>https://github.com/SzewczykSzy/IBM_DS_Project/blob/main/jupyter-labs-eda-dataviz.ipynb</a:t>
            </a:r>
            <a:r>
              <a:rPr lang="pl-PL" sz="2400" dirty="0"/>
              <a:t> </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Tree>
    <p:extLst>
      <p:ext uri="{BB962C8B-B14F-4D97-AF65-F5344CB8AC3E}">
        <p14:creationId xmlns:p14="http://schemas.microsoft.com/office/powerpoint/2010/main" val="79566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0886"/>
            <a:ext cx="10687962"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DROP TABLE IF EXISTS SPACEXTABLE</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create table SPACEXTABLE as select * from SPACEXTBL where Date is not null</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DISTINCT(</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SPACEXTABLE</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 FROM SPACEXTABLE WHERE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LIKE 'CCA%' LIMIT 5</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SUM(PAYLOAD_MASS__KG_) FROM SPACEXTABLE WHERE Customer = 'NASA (CRS)’ </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AVG(PAYLOAD_MASS__KG_) FROM SPACEXTABLE WHERE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LIKE 'F9 v1.1%’</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MIN(Date) FROM SPACEXTABLE WHERE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 'Success (ground pad)’</a:t>
            </a:r>
            <a:endParaRPr lang="pl-PL"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SELECT DISTINCT(</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FROM SPACEXTABLE</a:t>
            </a:r>
            <a:endParaRPr lang="pl-PL" sz="2000" dirty="0">
              <a:solidFill>
                <a:schemeClr val="accent3">
                  <a:lumMod val="25000"/>
                </a:schemeClr>
              </a:solidFill>
              <a:latin typeface="Abadi" panose="020B0604020104020204" pitchFamily="34" charset="0"/>
            </a:endParaRPr>
          </a:p>
          <a:p>
            <a:pPr>
              <a:lnSpc>
                <a:spcPct val="100000"/>
              </a:lnSpc>
              <a:spcBef>
                <a:spcPts val="1400"/>
              </a:spcBef>
            </a:pPr>
            <a:endParaRPr lang="pl-PL"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0886"/>
            <a:ext cx="10687962"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(drone ship)' AND PAYLOAD_MASS__KG_ &gt; 4000 AND PAYLOAD_MASS__KG_ &lt; 600</a:t>
            </a:r>
            <a:r>
              <a:rPr lang="pl-PL" sz="1800" dirty="0">
                <a:solidFill>
                  <a:schemeClr val="accent3">
                    <a:lumMod val="25000"/>
                  </a:schemeClr>
                </a:solidFill>
                <a:latin typeface="Abadi" panose="020B0604020104020204" pitchFamily="34" charset="0"/>
              </a:rPr>
              <a:t>0</a:t>
            </a:r>
          </a:p>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SPACEXTABLE GROUP BY </a:t>
            </a:r>
            <a:r>
              <a:rPr lang="en-US" sz="1800" dirty="0" err="1">
                <a:solidFill>
                  <a:schemeClr val="accent3">
                    <a:lumMod val="25000"/>
                  </a:schemeClr>
                </a:solidFill>
                <a:latin typeface="Abadi" panose="020B0604020104020204" pitchFamily="34" charset="0"/>
              </a:rPr>
              <a:t>Mission_Outcome</a:t>
            </a:r>
            <a:endParaRPr lang="pl-PL"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SPACEXTABLE WHERE PAYLOAD_MASS__KG_ = (SELECT MAX(PAYLOAD_MASS__KG_) FROM SPACEXTABLE)</a:t>
            </a:r>
            <a:endParaRPr lang="pl-PL"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substr</a:t>
            </a:r>
            <a:r>
              <a:rPr lang="en-US" sz="1800" dirty="0">
                <a:solidFill>
                  <a:schemeClr val="accent3">
                    <a:lumMod val="25000"/>
                  </a:schemeClr>
                </a:solidFill>
                <a:latin typeface="Abadi" panose="020B0604020104020204" pitchFamily="34" charset="0"/>
              </a:rPr>
              <a:t>(Date, 6,2),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substr</a:t>
            </a:r>
            <a:r>
              <a:rPr lang="en-US" sz="1800" dirty="0">
                <a:solidFill>
                  <a:schemeClr val="accent3">
                    <a:lumMod val="25000"/>
                  </a:schemeClr>
                </a:solidFill>
                <a:latin typeface="Abadi" panose="020B0604020104020204" pitchFamily="34" charset="0"/>
              </a:rPr>
              <a:t>(Date,0,5)='2015' AND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='Failure (drone ship)’</a:t>
            </a:r>
            <a:endParaRPr lang="pl-PL"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COUNT(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FROM SPACEXTABLE WHERE Date BETWEEN '2010-06-04' AND '2017-03-20' GROUP BY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Order by COUNT(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DESC</a:t>
            </a:r>
            <a:endParaRPr lang="pl-PL" sz="1800" dirty="0">
              <a:solidFill>
                <a:schemeClr val="accent3">
                  <a:lumMod val="25000"/>
                </a:schemeClr>
              </a:solidFill>
              <a:latin typeface="Abadi" panose="020B0604020104020204" pitchFamily="34" charset="0"/>
            </a:endParaRPr>
          </a:p>
          <a:p>
            <a:pPr>
              <a:lnSpc>
                <a:spcPct val="100000"/>
              </a:lnSpc>
              <a:spcBef>
                <a:spcPts val="1400"/>
              </a:spcBef>
            </a:pPr>
            <a:endParaRPr lang="pl-PL" sz="1800" dirty="0">
              <a:solidFill>
                <a:schemeClr val="accent3">
                  <a:lumMod val="25000"/>
                </a:schemeClr>
              </a:solidFill>
              <a:latin typeface="Abadi" panose="020B0604020104020204" pitchFamily="34" charset="0"/>
            </a:endParaRPr>
          </a:p>
          <a:p>
            <a:pPr>
              <a:lnSpc>
                <a:spcPct val="100000"/>
              </a:lnSpc>
              <a:spcBef>
                <a:spcPts val="1400"/>
              </a:spcBef>
            </a:pPr>
            <a:r>
              <a:rPr lang="pl-PL" sz="1800" dirty="0">
                <a:solidFill>
                  <a:schemeClr val="accent3">
                    <a:lumMod val="25000"/>
                  </a:schemeClr>
                </a:solidFill>
                <a:latin typeface="Abadi" panose="020B0604020104020204" pitchFamily="34" charset="0"/>
                <a:hlinkClick r:id="rId3"/>
              </a:rPr>
              <a:t>https://github.com/SzewczykSzy/IBM_DS_Project/blob/main/jupyter-labs-eda-sql-coursera_sqllite.ipynb</a:t>
            </a:r>
            <a:r>
              <a:rPr lang="pl-PL" sz="18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61333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pl-PL" sz="2200" dirty="0">
                <a:solidFill>
                  <a:schemeClr val="accent3">
                    <a:lumMod val="25000"/>
                  </a:schemeClr>
                </a:solidFill>
                <a:latin typeface="Abadi" panose="020B0604020104020204" pitchFamily="34" charset="0"/>
              </a:rPr>
              <a:t>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c</a:t>
            </a:r>
            <a:r>
              <a:rPr lang="en-US" sz="2200" dirty="0" err="1">
                <a:solidFill>
                  <a:schemeClr val="accent3">
                    <a:lumMod val="25000"/>
                  </a:schemeClr>
                </a:solidFill>
                <a:latin typeface="Abadi" panose="020B0604020104020204" pitchFamily="34" charset="0"/>
              </a:rPr>
              <a:t>reate</a:t>
            </a:r>
            <a:r>
              <a:rPr lang="pl-PL" sz="2200" dirty="0">
                <a:solidFill>
                  <a:schemeClr val="accent3">
                    <a:lumMod val="25000"/>
                  </a:schemeClr>
                </a:solidFill>
                <a:latin typeface="Abadi" panose="020B0604020104020204" pitchFamily="34" charset="0"/>
              </a:rPr>
              <a:t>d</a:t>
            </a:r>
            <a:r>
              <a:rPr lang="en-US" sz="2200" dirty="0">
                <a:solidFill>
                  <a:schemeClr val="accent3">
                    <a:lumMod val="25000"/>
                  </a:schemeClr>
                </a:solidFill>
                <a:latin typeface="Abadi" panose="020B0604020104020204" pitchFamily="34" charset="0"/>
              </a:rPr>
              <a:t> and add</a:t>
            </a:r>
            <a:r>
              <a:rPr lang="pl-PL" sz="2200" dirty="0">
                <a:solidFill>
                  <a:schemeClr val="accent3">
                    <a:lumMod val="25000"/>
                  </a:schemeClr>
                </a:solidFill>
                <a:latin typeface="Abadi" panose="020B0604020104020204" pitchFamily="34" charset="0"/>
              </a:rPr>
              <a:t>d</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folium.Circle</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folium.Marker</a:t>
            </a:r>
            <a:r>
              <a:rPr lang="en-US" sz="2200" dirty="0">
                <a:solidFill>
                  <a:schemeClr val="accent3">
                    <a:lumMod val="25000"/>
                  </a:schemeClr>
                </a:solidFill>
                <a:latin typeface="Abadi" panose="020B0604020104020204" pitchFamily="34" charset="0"/>
              </a:rPr>
              <a:t>` for each launch site on the site map</a:t>
            </a:r>
            <a:r>
              <a:rPr lang="pl-PL" sz="2200" dirty="0">
                <a:solidFill>
                  <a:schemeClr val="accent3">
                    <a:lumMod val="25000"/>
                  </a:schemeClr>
                </a:solidFill>
                <a:latin typeface="Abadi" panose="020B0604020104020204" pitchFamily="34" charset="0"/>
              </a:rPr>
              <a:t>. Then </a:t>
            </a:r>
            <a:r>
              <a:rPr lang="en-US" sz="2200" dirty="0">
                <a:solidFill>
                  <a:schemeClr val="accent3">
                    <a:lumMod val="25000"/>
                  </a:schemeClr>
                </a:solidFill>
                <a:latin typeface="Abadi" panose="020B0604020104020204" pitchFamily="34" charset="0"/>
              </a:rPr>
              <a:t>add</a:t>
            </a:r>
            <a:r>
              <a:rPr lang="pl-PL" sz="2200" dirty="0" err="1">
                <a:solidFill>
                  <a:schemeClr val="accent3">
                    <a:lumMod val="25000"/>
                  </a:schemeClr>
                </a:solidFill>
                <a:latin typeface="Abadi" panose="020B0604020104020204" pitchFamily="34" charset="0"/>
              </a:rPr>
              <a:t>ed</a:t>
            </a:r>
            <a:r>
              <a:rPr lang="en-US" sz="2200" dirty="0">
                <a:solidFill>
                  <a:schemeClr val="accent3">
                    <a:lumMod val="25000"/>
                  </a:schemeClr>
                </a:solidFill>
                <a:latin typeface="Abadi" panose="020B0604020104020204" pitchFamily="34" charset="0"/>
              </a:rPr>
              <a:t> the launch outcomes for each site, </a:t>
            </a:r>
            <a:r>
              <a:rPr lang="pl-PL" sz="2200" dirty="0">
                <a:solidFill>
                  <a:schemeClr val="accent3">
                    <a:lumMod val="25000"/>
                  </a:schemeClr>
                </a:solidFill>
                <a:latin typeface="Abadi" panose="020B0604020104020204" pitchFamily="34" charset="0"/>
              </a:rPr>
              <a:t>to </a:t>
            </a:r>
            <a:r>
              <a:rPr lang="en-US" sz="2200" dirty="0">
                <a:solidFill>
                  <a:schemeClr val="accent3">
                    <a:lumMod val="25000"/>
                  </a:schemeClr>
                </a:solidFill>
                <a:latin typeface="Abadi" panose="020B0604020104020204" pitchFamily="34" charset="0"/>
              </a:rPr>
              <a:t>see which sites have high success rates.</a:t>
            </a:r>
            <a:r>
              <a:rPr lang="pl-PL" sz="2200" dirty="0">
                <a:solidFill>
                  <a:schemeClr val="accent3">
                    <a:lumMod val="25000"/>
                  </a:schemeClr>
                </a:solidFill>
                <a:latin typeface="Abadi" panose="020B0604020104020204" pitchFamily="34" charset="0"/>
              </a:rPr>
              <a:t> To do </a:t>
            </a:r>
            <a:r>
              <a:rPr lang="pl-PL" sz="2200" dirty="0" err="1">
                <a:solidFill>
                  <a:schemeClr val="accent3">
                    <a:lumMod val="25000"/>
                  </a:schemeClr>
                </a:solidFill>
                <a:latin typeface="Abadi" panose="020B0604020104020204" pitchFamily="34" charset="0"/>
              </a:rPr>
              <a:t>this</a:t>
            </a:r>
            <a:r>
              <a:rPr lang="pl-PL" sz="2200" dirty="0">
                <a:solidFill>
                  <a:schemeClr val="accent3">
                    <a:lumMod val="25000"/>
                  </a:schemeClr>
                </a:solidFill>
                <a:latin typeface="Abadi" panose="020B0604020104020204" pitchFamily="34" charset="0"/>
              </a:rPr>
              <a:t> 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MarkerCluster</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then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added</a:t>
            </a:r>
            <a:r>
              <a:rPr lang="pl-PL" sz="2200" dirty="0">
                <a:solidFill>
                  <a:schemeClr val="accent3">
                    <a:lumMod val="25000"/>
                  </a:schemeClr>
                </a:solidFill>
                <a:latin typeface="Abadi" panose="020B0604020104020204" pitchFamily="34" charset="0"/>
              </a:rPr>
              <a:t> Marker()’s. </a:t>
            </a:r>
            <a:r>
              <a:rPr lang="pl-PL" sz="2200" dirty="0" err="1">
                <a:solidFill>
                  <a:schemeClr val="accent3">
                    <a:lumMod val="25000"/>
                  </a:schemeClr>
                </a:solidFill>
                <a:latin typeface="Abadi" panose="020B0604020104020204" pitchFamily="34" charset="0"/>
              </a:rPr>
              <a:t>Also</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added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MousePosition</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get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Lattitude</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Longitude</a:t>
            </a:r>
            <a:r>
              <a:rPr lang="pl-PL" sz="2200" dirty="0">
                <a:solidFill>
                  <a:schemeClr val="accent3">
                    <a:lumMod val="25000"/>
                  </a:schemeClr>
                </a:solidFill>
                <a:latin typeface="Abadi" panose="020B0604020104020204" pitchFamily="34" charset="0"/>
              </a:rPr>
              <a:t> of </a:t>
            </a:r>
            <a:r>
              <a:rPr lang="pl-PL" sz="2200" dirty="0" err="1">
                <a:solidFill>
                  <a:schemeClr val="accent3">
                    <a:lumMod val="25000"/>
                  </a:schemeClr>
                </a:solidFill>
                <a:latin typeface="Abadi" panose="020B0604020104020204" pitchFamily="34" charset="0"/>
              </a:rPr>
              <a:t>exact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places</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that</a:t>
            </a:r>
            <a:r>
              <a:rPr lang="pl-PL" sz="2200" dirty="0">
                <a:solidFill>
                  <a:schemeClr val="accent3">
                    <a:lumMod val="25000"/>
                  </a:schemeClr>
                </a:solidFill>
                <a:latin typeface="Abadi" panose="020B0604020104020204" pitchFamily="34" charset="0"/>
              </a:rPr>
              <a:t> i </a:t>
            </a:r>
            <a:r>
              <a:rPr lang="pl-PL" sz="2200" dirty="0" err="1">
                <a:solidFill>
                  <a:schemeClr val="accent3">
                    <a:lumMod val="25000"/>
                  </a:schemeClr>
                </a:solidFill>
                <a:latin typeface="Abadi" panose="020B0604020104020204" pitchFamily="34" charset="0"/>
              </a:rPr>
              <a:t>could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calculate</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distance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between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places</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it</a:t>
            </a:r>
            <a:r>
              <a:rPr lang="pl-PL" sz="2200" dirty="0">
                <a:solidFill>
                  <a:schemeClr val="accent3">
                    <a:lumMod val="25000"/>
                  </a:schemeClr>
                </a:solidFill>
                <a:latin typeface="Abadi" panose="020B0604020104020204" pitchFamily="34" charset="0"/>
              </a:rPr>
              <a:t> to map by Marker() and </a:t>
            </a:r>
            <a:r>
              <a:rPr lang="pl-PL" sz="2200" dirty="0" err="1">
                <a:solidFill>
                  <a:schemeClr val="accent3">
                    <a:lumMod val="25000"/>
                  </a:schemeClr>
                </a:solidFill>
                <a:latin typeface="Abadi" panose="020B0604020104020204" pitchFamily="34" charset="0"/>
              </a:rPr>
              <a:t>draw</a:t>
            </a:r>
            <a:r>
              <a:rPr lang="pl-PL" sz="2200" dirty="0">
                <a:solidFill>
                  <a:schemeClr val="accent3">
                    <a:lumMod val="25000"/>
                  </a:schemeClr>
                </a:solidFill>
                <a:latin typeface="Abadi" panose="020B0604020104020204" pitchFamily="34" charset="0"/>
              </a:rPr>
              <a:t> a </a:t>
            </a:r>
            <a:r>
              <a:rPr lang="pl-PL" sz="2200" dirty="0" err="1">
                <a:solidFill>
                  <a:schemeClr val="accent3">
                    <a:lumMod val="25000"/>
                  </a:schemeClr>
                </a:solidFill>
                <a:latin typeface="Abadi" panose="020B0604020104020204" pitchFamily="34" charset="0"/>
              </a:rPr>
              <a:t>line</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PolyLine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between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those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places</a:t>
            </a:r>
            <a:r>
              <a:rPr lang="pl-PL" sz="2200" dirty="0">
                <a:solidFill>
                  <a:schemeClr val="accent3">
                    <a:lumMod val="25000"/>
                  </a:schemeClr>
                </a:solidFill>
                <a:latin typeface="Abadi" panose="020B0604020104020204" pitchFamily="34" charset="0"/>
              </a:rPr>
              <a:t>.</a:t>
            </a: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hlinkClick r:id="rId3"/>
              </a:rPr>
              <a:t>https://github.com/SzewczykSzy/IBM_DS_Project/blob/main/lab_jupyter_launch_site_location.ipynb</a:t>
            </a:r>
            <a:r>
              <a:rPr lang="pl-PL" sz="2400" dirty="0"/>
              <a:t> </a:t>
            </a: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pl-PL" sz="2200" dirty="0">
                <a:solidFill>
                  <a:schemeClr val="accent3">
                    <a:lumMod val="25000"/>
                  </a:schemeClr>
                </a:solidFill>
                <a:latin typeface="Abadi" panose="020B0604020104020204" pitchFamily="34" charset="0"/>
              </a:rPr>
              <a:t>At </a:t>
            </a:r>
            <a:r>
              <a:rPr lang="pl-PL" sz="2200" dirty="0" err="1">
                <a:solidFill>
                  <a:schemeClr val="accent3">
                    <a:lumMod val="25000"/>
                  </a:schemeClr>
                </a:solidFill>
                <a:latin typeface="Abadi" panose="020B0604020104020204" pitchFamily="34" charset="0"/>
              </a:rPr>
              <a:t>first</a:t>
            </a:r>
            <a:r>
              <a:rPr lang="pl-PL" sz="2200" dirty="0">
                <a:solidFill>
                  <a:schemeClr val="accent3">
                    <a:lumMod val="25000"/>
                  </a:schemeClr>
                </a:solidFill>
                <a:latin typeface="Abadi" panose="020B0604020104020204" pitchFamily="34" charset="0"/>
              </a:rPr>
              <a:t> 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a:t>
            </a:r>
            <a:r>
              <a:rPr lang="en-US" sz="2200" dirty="0">
                <a:solidFill>
                  <a:schemeClr val="accent3">
                    <a:lumMod val="25000"/>
                  </a:schemeClr>
                </a:solidFill>
                <a:latin typeface="Abadi" panose="020B0604020104020204" pitchFamily="34" charset="0"/>
              </a:rPr>
              <a:t>dd</a:t>
            </a:r>
            <a:r>
              <a:rPr lang="pl-PL" sz="2200" dirty="0" err="1">
                <a:solidFill>
                  <a:schemeClr val="accent3">
                    <a:lumMod val="25000"/>
                  </a:schemeClr>
                </a:solidFill>
                <a:latin typeface="Abadi" panose="020B0604020104020204" pitchFamily="34" charset="0"/>
              </a:rPr>
              <a:t>ed</a:t>
            </a:r>
            <a:r>
              <a:rPr lang="en-US" sz="2200" dirty="0">
                <a:solidFill>
                  <a:schemeClr val="accent3">
                    <a:lumMod val="25000"/>
                  </a:schemeClr>
                </a:solidFill>
                <a:latin typeface="Abadi" panose="020B0604020104020204" pitchFamily="34" charset="0"/>
              </a:rPr>
              <a:t> a pie chart to show the total successful launches count for all sites</a:t>
            </a:r>
            <a:r>
              <a:rPr lang="pl-PL" sz="2200"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If a specific launch site was selected, </a:t>
            </a:r>
            <a:r>
              <a:rPr lang="pl-PL" sz="2200" dirty="0">
                <a:solidFill>
                  <a:schemeClr val="accent3">
                    <a:lumMod val="25000"/>
                  </a:schemeClr>
                </a:solidFill>
                <a:latin typeface="Abadi" panose="020B0604020104020204" pitchFamily="34" charset="0"/>
              </a:rPr>
              <a:t>the chart </a:t>
            </a:r>
            <a:r>
              <a:rPr lang="en-US" sz="2200" dirty="0">
                <a:solidFill>
                  <a:schemeClr val="accent3">
                    <a:lumMod val="25000"/>
                  </a:schemeClr>
                </a:solidFill>
                <a:latin typeface="Abadi" panose="020B0604020104020204" pitchFamily="34" charset="0"/>
              </a:rPr>
              <a:t>show</a:t>
            </a:r>
            <a:r>
              <a:rPr lang="pl-PL"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 the Success vs. Failed counts for the site</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pl-PL" sz="2200" dirty="0">
                <a:solidFill>
                  <a:schemeClr val="accent3">
                    <a:lumMod val="25000"/>
                  </a:schemeClr>
                </a:solidFill>
                <a:latin typeface="Abadi" panose="020B0604020104020204" pitchFamily="34" charset="0"/>
              </a:rPr>
              <a:t>The </a:t>
            </a:r>
            <a:r>
              <a:rPr lang="pl-PL" sz="2200" dirty="0" err="1">
                <a:solidFill>
                  <a:schemeClr val="accent3">
                    <a:lumMod val="25000"/>
                  </a:schemeClr>
                </a:solidFill>
                <a:latin typeface="Abadi" panose="020B0604020104020204" pitchFamily="34" charset="0"/>
              </a:rPr>
              <a:t>second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graph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is</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 scatter chart to show the correlation between payload and launch success</a:t>
            </a:r>
            <a:r>
              <a:rPr lang="pl-PL" sz="2200" dirty="0">
                <a:solidFill>
                  <a:schemeClr val="accent3">
                    <a:lumMod val="25000"/>
                  </a:schemeClr>
                </a:solidFill>
                <a:latin typeface="Abadi" panose="020B0604020104020204" pitchFamily="34" charset="0"/>
              </a:rPr>
              <a:t>.</a:t>
            </a: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https://github.com/SzewczykSzy/IBM_DS_Project/blob/main/spacex_dash_app.py</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pl-PL" sz="2200" dirty="0">
                <a:solidFill>
                  <a:schemeClr val="accent3">
                    <a:lumMod val="25000"/>
                  </a:schemeClr>
                </a:solidFill>
                <a:latin typeface="Abadi" panose="020B0604020104020204" pitchFamily="34" charset="0"/>
              </a:rPr>
              <a:t>At </a:t>
            </a:r>
            <a:r>
              <a:rPr lang="pl-PL" sz="2200" dirty="0" err="1">
                <a:solidFill>
                  <a:schemeClr val="accent3">
                    <a:lumMod val="25000"/>
                  </a:schemeClr>
                </a:solidFill>
                <a:latin typeface="Abadi" panose="020B0604020104020204" pitchFamily="34" charset="0"/>
              </a:rPr>
              <a:t>first</a:t>
            </a:r>
            <a:r>
              <a:rPr lang="pl-PL" sz="2200" dirty="0">
                <a:solidFill>
                  <a:schemeClr val="accent3">
                    <a:lumMod val="25000"/>
                  </a:schemeClr>
                </a:solidFill>
                <a:latin typeface="Abadi" panose="020B0604020104020204" pitchFamily="34" charset="0"/>
              </a:rPr>
              <a:t> 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created</a:t>
            </a:r>
            <a:r>
              <a:rPr lang="pl-PL" sz="2200" dirty="0">
                <a:solidFill>
                  <a:schemeClr val="accent3">
                    <a:lumMod val="25000"/>
                  </a:schemeClr>
                </a:solidFill>
                <a:latin typeface="Abadi" panose="020B0604020104020204" pitchFamily="34" charset="0"/>
              </a:rPr>
              <a:t> X </a:t>
            </a:r>
            <a:r>
              <a:rPr lang="pl-PL" sz="2200" dirty="0" err="1">
                <a:solidFill>
                  <a:schemeClr val="accent3">
                    <a:lumMod val="25000"/>
                  </a:schemeClr>
                </a:solidFill>
                <a:latin typeface="Abadi" panose="020B0604020104020204" pitchFamily="34" charset="0"/>
              </a:rPr>
              <a:t>dataframe</a:t>
            </a:r>
            <a:r>
              <a:rPr lang="pl-PL" sz="2200" dirty="0">
                <a:solidFill>
                  <a:schemeClr val="accent3">
                    <a:lumMod val="25000"/>
                  </a:schemeClr>
                </a:solidFill>
                <a:latin typeface="Abadi" panose="020B0604020104020204" pitchFamily="34" charset="0"/>
              </a:rPr>
              <a:t> and Y </a:t>
            </a:r>
            <a:r>
              <a:rPr lang="pl-PL" sz="2200" dirty="0" err="1">
                <a:solidFill>
                  <a:schemeClr val="accent3">
                    <a:lumMod val="25000"/>
                  </a:schemeClr>
                </a:solidFill>
                <a:latin typeface="Abadi" panose="020B0604020104020204" pitchFamily="34" charset="0"/>
              </a:rPr>
              <a:t>array</a:t>
            </a:r>
            <a:r>
              <a:rPr lang="pl-PL" sz="2200" dirty="0">
                <a:solidFill>
                  <a:schemeClr val="accent3">
                    <a:lumMod val="25000"/>
                  </a:schemeClr>
                </a:solidFill>
                <a:latin typeface="Abadi" panose="020B0604020104020204" pitchFamily="34" charset="0"/>
              </a:rPr>
              <a:t>. Then </a:t>
            </a:r>
            <a:r>
              <a:rPr lang="pl-PL" sz="2200" dirty="0" err="1">
                <a:solidFill>
                  <a:schemeClr val="accent3">
                    <a:lumMod val="25000"/>
                  </a:schemeClr>
                </a:solidFill>
                <a:latin typeface="Abadi" panose="020B0604020104020204" pitchFamily="34" charset="0"/>
              </a:rPr>
              <a:t>standarized</a:t>
            </a:r>
            <a:r>
              <a:rPr lang="pl-PL" sz="2200" dirty="0">
                <a:solidFill>
                  <a:schemeClr val="accent3">
                    <a:lumMod val="25000"/>
                  </a:schemeClr>
                </a:solidFill>
                <a:latin typeface="Abadi" panose="020B0604020104020204" pitchFamily="34" charset="0"/>
              </a:rPr>
              <a:t> the X by </a:t>
            </a:r>
            <a:r>
              <a:rPr lang="pl-PL" sz="2200" dirty="0" err="1">
                <a:solidFill>
                  <a:schemeClr val="accent3">
                    <a:lumMod val="25000"/>
                  </a:schemeClr>
                </a:solidFill>
                <a:latin typeface="Abadi" panose="020B0604020104020204" pitchFamily="34" charset="0"/>
              </a:rPr>
              <a:t>StandardScalers</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divided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dataset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into</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train</a:t>
            </a:r>
            <a:r>
              <a:rPr lang="pl-PL" sz="2200" dirty="0">
                <a:solidFill>
                  <a:schemeClr val="accent3">
                    <a:lumMod val="25000"/>
                  </a:schemeClr>
                </a:solidFill>
                <a:latin typeface="Abadi" panose="020B0604020104020204" pitchFamily="34" charset="0"/>
              </a:rPr>
              <a:t> and test </a:t>
            </a:r>
            <a:r>
              <a:rPr lang="pl-PL" sz="2200" dirty="0" err="1">
                <a:solidFill>
                  <a:schemeClr val="accent3">
                    <a:lumMod val="25000"/>
                  </a:schemeClr>
                </a:solidFill>
                <a:latin typeface="Abadi" panose="020B0604020104020204" pitchFamily="34" charset="0"/>
              </a:rPr>
              <a:t>sets</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pl-PL" sz="2200" dirty="0">
                <a:solidFill>
                  <a:schemeClr val="accent3">
                    <a:lumMod val="25000"/>
                  </a:schemeClr>
                </a:solidFill>
                <a:latin typeface="Abadi" panose="020B0604020104020204" pitchFamily="34" charset="0"/>
              </a:rPr>
              <a:t>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created</a:t>
            </a:r>
            <a:r>
              <a:rPr lang="pl-PL" sz="2200" dirty="0">
                <a:solidFill>
                  <a:schemeClr val="accent3">
                    <a:lumMod val="25000"/>
                  </a:schemeClr>
                </a:solidFill>
                <a:latin typeface="Abadi" panose="020B0604020104020204" pitchFamily="34" charset="0"/>
              </a:rPr>
              <a:t> for </a:t>
            </a:r>
            <a:r>
              <a:rPr lang="pl-PL" sz="2200" dirty="0" err="1">
                <a:solidFill>
                  <a:schemeClr val="accent3">
                    <a:lumMod val="25000"/>
                  </a:schemeClr>
                </a:solidFill>
                <a:latin typeface="Abadi" panose="020B0604020104020204" pitchFamily="34" charset="0"/>
              </a:rPr>
              <a:t>differents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LogisticRegression</a:t>
            </a:r>
            <a:r>
              <a:rPr lang="pl-PL" sz="2200" dirty="0">
                <a:solidFill>
                  <a:schemeClr val="accent3">
                    <a:lumMod val="25000"/>
                  </a:schemeClr>
                </a:solidFill>
                <a:latin typeface="Abadi" panose="020B0604020104020204" pitchFamily="34" charset="0"/>
              </a:rPr>
              <a:t>(), SVC(), </a:t>
            </a:r>
            <a:r>
              <a:rPr lang="pl-PL" sz="2200" dirty="0" err="1">
                <a:solidFill>
                  <a:schemeClr val="accent3">
                    <a:lumMod val="25000"/>
                  </a:schemeClr>
                </a:solidFill>
                <a:latin typeface="Abadi" panose="020B0604020104020204" pitchFamily="34" charset="0"/>
              </a:rPr>
              <a:t>DecisionTreeClassifier</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KNeighborsClassifier</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pl-PL" sz="2200" dirty="0">
                <a:solidFill>
                  <a:schemeClr val="accent3">
                    <a:lumMod val="25000"/>
                  </a:schemeClr>
                </a:solidFill>
                <a:latin typeface="Abadi" panose="020B0604020104020204" pitchFamily="34" charset="0"/>
              </a:rPr>
              <a:t>For </a:t>
            </a:r>
            <a:r>
              <a:rPr lang="pl-PL" sz="2200" dirty="0" err="1">
                <a:solidFill>
                  <a:schemeClr val="accent3">
                    <a:lumMod val="25000"/>
                  </a:schemeClr>
                </a:solidFill>
                <a:latin typeface="Abadi" panose="020B0604020104020204" pitchFamily="34" charset="0"/>
              </a:rPr>
              <a:t>each</a:t>
            </a:r>
            <a:r>
              <a:rPr lang="pl-PL" sz="2200" dirty="0">
                <a:solidFill>
                  <a:schemeClr val="accent3">
                    <a:lumMod val="25000"/>
                  </a:schemeClr>
                </a:solidFill>
                <a:latin typeface="Abadi" panose="020B0604020104020204" pitchFamily="34" charset="0"/>
              </a:rPr>
              <a:t> model 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created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parameters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dictionary</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use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it</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find</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 set of </a:t>
            </a:r>
            <a:r>
              <a:rPr lang="pl-PL" sz="2200" dirty="0" err="1">
                <a:solidFill>
                  <a:schemeClr val="accent3">
                    <a:lumMod val="25000"/>
                  </a:schemeClr>
                </a:solidFill>
                <a:latin typeface="Abadi" panose="020B0604020104020204" pitchFamily="34" charset="0"/>
              </a:rPr>
              <a:t>parameters</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GridSearchCV</a:t>
            </a:r>
            <a:r>
              <a:rPr lang="pl-PL" sz="2200" dirty="0">
                <a:solidFill>
                  <a:schemeClr val="accent3">
                    <a:lumMod val="25000"/>
                  </a:schemeClr>
                </a:solidFill>
                <a:latin typeface="Abadi" panose="020B0604020104020204" pitchFamily="34" charset="0"/>
              </a:rPr>
              <a:t>() with ``cv=10``. </a:t>
            </a:r>
          </a:p>
          <a:p>
            <a:pPr>
              <a:lnSpc>
                <a:spcPct val="100000"/>
              </a:lnSpc>
              <a:spcBef>
                <a:spcPts val="1400"/>
              </a:spcBef>
            </a:pPr>
            <a:r>
              <a:rPr lang="pl-PL" sz="2200" dirty="0">
                <a:solidFill>
                  <a:schemeClr val="accent3">
                    <a:lumMod val="25000"/>
                  </a:schemeClr>
                </a:solidFill>
                <a:latin typeface="Abadi" panose="020B0604020104020204" pitchFamily="34" charset="0"/>
              </a:rPr>
              <a:t>I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fitted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on </a:t>
            </a:r>
            <a:r>
              <a:rPr lang="pl-PL" sz="2200" dirty="0" err="1">
                <a:solidFill>
                  <a:schemeClr val="accent3">
                    <a:lumMod val="25000"/>
                  </a:schemeClr>
                </a:solidFill>
                <a:latin typeface="Abadi" panose="020B0604020104020204" pitchFamily="34" charset="0"/>
              </a:rPr>
              <a:t>train</a:t>
            </a:r>
            <a:r>
              <a:rPr lang="pl-PL" sz="2200" dirty="0">
                <a:solidFill>
                  <a:schemeClr val="accent3">
                    <a:lumMod val="25000"/>
                  </a:schemeClr>
                </a:solidFill>
                <a:latin typeface="Abadi" panose="020B0604020104020204" pitchFamily="34" charset="0"/>
              </a:rPr>
              <a:t> data </a:t>
            </a:r>
            <a:r>
              <a:rPr lang="pl-PL" sz="2200" dirty="0" err="1">
                <a:solidFill>
                  <a:schemeClr val="accent3">
                    <a:lumMod val="25000"/>
                  </a:schemeClr>
                </a:solidFill>
                <a:latin typeface="Abadi" panose="020B0604020104020204" pitchFamily="34" charset="0"/>
              </a:rPr>
              <a:t>checked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on </a:t>
            </a:r>
            <a:r>
              <a:rPr lang="pl-PL" sz="2200" dirty="0" err="1">
                <a:solidFill>
                  <a:schemeClr val="accent3">
                    <a:lumMod val="25000"/>
                  </a:schemeClr>
                </a:solidFill>
                <a:latin typeface="Abadi" panose="020B0604020104020204" pitchFamily="34" charset="0"/>
              </a:rPr>
              <a:t>train</a:t>
            </a:r>
            <a:r>
              <a:rPr lang="pl-PL" sz="2200" dirty="0">
                <a:solidFill>
                  <a:schemeClr val="accent3">
                    <a:lumMod val="25000"/>
                  </a:schemeClr>
                </a:solidFill>
                <a:latin typeface="Abadi" panose="020B0604020104020204" pitchFamily="34" charset="0"/>
              </a:rPr>
              <a:t> set and </a:t>
            </a:r>
            <a:r>
              <a:rPr lang="pl-PL" sz="2200" dirty="0" err="1">
                <a:solidFill>
                  <a:schemeClr val="accent3">
                    <a:lumMod val="25000"/>
                  </a:schemeClr>
                </a:solidFill>
                <a:latin typeface="Abadi" panose="020B0604020104020204" pitchFamily="34" charset="0"/>
              </a:rPr>
              <a:t>evaluated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them</a:t>
            </a:r>
            <a:r>
              <a:rPr lang="pl-PL" sz="2200" dirty="0">
                <a:solidFill>
                  <a:schemeClr val="accent3">
                    <a:lumMod val="25000"/>
                  </a:schemeClr>
                </a:solidFill>
                <a:latin typeface="Abadi" panose="020B0604020104020204" pitchFamily="34" charset="0"/>
              </a:rPr>
              <a:t> on test set. Most of the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get</a:t>
            </a:r>
            <a:r>
              <a:rPr lang="pl-PL" sz="2200" dirty="0">
                <a:solidFill>
                  <a:schemeClr val="accent3">
                    <a:lumMod val="25000"/>
                  </a:schemeClr>
                </a:solidFill>
                <a:latin typeface="Abadi" panose="020B0604020104020204" pitchFamily="34" charset="0"/>
              </a:rPr>
              <a:t> 83.33%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on the test set. </a:t>
            </a:r>
            <a:r>
              <a:rPr lang="pl-PL" sz="2200" dirty="0" err="1">
                <a:solidFill>
                  <a:schemeClr val="accent3">
                    <a:lumMod val="25000"/>
                  </a:schemeClr>
                </a:solidFill>
                <a:latin typeface="Abadi" panose="020B0604020104020204" pitchFamily="34" charset="0"/>
              </a:rPr>
              <a:t>DecisionTreeClassifier</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got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worst</a:t>
            </a:r>
            <a:r>
              <a:rPr lang="pl-PL" sz="2200" dirty="0">
                <a:solidFill>
                  <a:schemeClr val="accent3">
                    <a:lumMod val="25000"/>
                  </a:schemeClr>
                </a:solidFill>
                <a:latin typeface="Abadi" panose="020B0604020104020204" pitchFamily="34" charset="0"/>
              </a:rPr>
              <a:t> 72.22%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SVC and KNN </a:t>
            </a:r>
            <a:r>
              <a:rPr lang="pl-PL" sz="2200" dirty="0" err="1">
                <a:solidFill>
                  <a:schemeClr val="accent3">
                    <a:lumMod val="25000"/>
                  </a:schemeClr>
                </a:solidFill>
                <a:latin typeface="Abadi" panose="020B0604020104020204" pitchFamily="34" charset="0"/>
              </a:rPr>
              <a:t>got</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on </a:t>
            </a:r>
            <a:r>
              <a:rPr lang="pl-PL" sz="2200" dirty="0" err="1">
                <a:solidFill>
                  <a:schemeClr val="accent3">
                    <a:lumMod val="25000"/>
                  </a:schemeClr>
                </a:solidFill>
                <a:latin typeface="Abadi" panose="020B0604020104020204" pitchFamily="34" charset="0"/>
              </a:rPr>
              <a:t>train</a:t>
            </a:r>
            <a:r>
              <a:rPr lang="pl-PL" sz="2200" dirty="0">
                <a:solidFill>
                  <a:schemeClr val="accent3">
                    <a:lumMod val="25000"/>
                  </a:schemeClr>
                </a:solidFill>
                <a:latin typeface="Abadi" panose="020B0604020104020204" pitchFamily="34" charset="0"/>
              </a:rPr>
              <a:t> set: 84,82%.</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https://github.com/SzewczykSzy/IBM_DS_Project/blob/main/SpaceX_Machine_Learning_Prediction_Part_5.jupyterlite.ipynb</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3" name="Obraz 2">
            <a:extLst>
              <a:ext uri="{FF2B5EF4-FFF2-40B4-BE49-F238E27FC236}">
                <a16:creationId xmlns:a16="http://schemas.microsoft.com/office/drawing/2014/main" id="{A99875F6-096C-52E2-A701-703C8B7F0F2A}"/>
              </a:ext>
            </a:extLst>
          </p:cNvPr>
          <p:cNvPicPr>
            <a:picLocks noChangeAspect="1"/>
          </p:cNvPicPr>
          <p:nvPr/>
        </p:nvPicPr>
        <p:blipFill>
          <a:blip r:embed="rId4"/>
          <a:stretch>
            <a:fillRect/>
          </a:stretch>
        </p:blipFill>
        <p:spPr>
          <a:xfrm>
            <a:off x="5852161" y="1491960"/>
            <a:ext cx="4626464" cy="2188724"/>
          </a:xfrm>
          <a:prstGeom prst="rect">
            <a:avLst/>
          </a:prstGeom>
        </p:spPr>
      </p:pic>
      <p:pic>
        <p:nvPicPr>
          <p:cNvPr id="6" name="Obraz 5">
            <a:extLst>
              <a:ext uri="{FF2B5EF4-FFF2-40B4-BE49-F238E27FC236}">
                <a16:creationId xmlns:a16="http://schemas.microsoft.com/office/drawing/2014/main" id="{3D407A45-DD39-228A-3ED8-C596147D17D2}"/>
              </a:ext>
            </a:extLst>
          </p:cNvPr>
          <p:cNvPicPr>
            <a:picLocks noChangeAspect="1"/>
          </p:cNvPicPr>
          <p:nvPr/>
        </p:nvPicPr>
        <p:blipFill>
          <a:blip r:embed="rId5"/>
          <a:stretch>
            <a:fillRect/>
          </a:stretch>
        </p:blipFill>
        <p:spPr>
          <a:xfrm>
            <a:off x="5592074" y="3808867"/>
            <a:ext cx="5146638" cy="2216706"/>
          </a:xfrm>
          <a:prstGeom prst="rect">
            <a:avLst/>
          </a:prstGeom>
        </p:spPr>
      </p:pic>
      <p:graphicFrame>
        <p:nvGraphicFramePr>
          <p:cNvPr id="12" name="Content Placeholder 2">
            <a:extLst>
              <a:ext uri="{FF2B5EF4-FFF2-40B4-BE49-F238E27FC236}">
                <a16:creationId xmlns:a16="http://schemas.microsoft.com/office/drawing/2014/main" id="{9DA9CD50-10A1-DEFB-A264-8020C34AAD35}"/>
              </a:ext>
            </a:extLst>
          </p:cNvPr>
          <p:cNvGraphicFramePr/>
          <p:nvPr/>
        </p:nvGraphicFramePr>
        <p:xfrm>
          <a:off x="841126" y="1730486"/>
          <a:ext cx="4549022" cy="443945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Obraz 7">
            <a:extLst>
              <a:ext uri="{FF2B5EF4-FFF2-40B4-BE49-F238E27FC236}">
                <a16:creationId xmlns:a16="http://schemas.microsoft.com/office/drawing/2014/main" id="{F84B9380-01E4-7776-726F-19C630FED131}"/>
              </a:ext>
            </a:extLst>
          </p:cNvPr>
          <p:cNvPicPr>
            <a:picLocks noChangeAspect="1"/>
          </p:cNvPicPr>
          <p:nvPr/>
        </p:nvPicPr>
        <p:blipFill>
          <a:blip r:embed="rId3"/>
          <a:stretch>
            <a:fillRect/>
          </a:stretch>
        </p:blipFill>
        <p:spPr>
          <a:xfrm>
            <a:off x="1953853" y="1474364"/>
            <a:ext cx="8284294" cy="48449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Obraz 5">
            <a:extLst>
              <a:ext uri="{FF2B5EF4-FFF2-40B4-BE49-F238E27FC236}">
                <a16:creationId xmlns:a16="http://schemas.microsoft.com/office/drawing/2014/main" id="{6D9438D1-09AF-C5EF-8A26-F70E4E7C1853}"/>
              </a:ext>
            </a:extLst>
          </p:cNvPr>
          <p:cNvPicPr>
            <a:picLocks noChangeAspect="1"/>
          </p:cNvPicPr>
          <p:nvPr/>
        </p:nvPicPr>
        <p:blipFill>
          <a:blip r:embed="rId3"/>
          <a:stretch>
            <a:fillRect/>
          </a:stretch>
        </p:blipFill>
        <p:spPr>
          <a:xfrm>
            <a:off x="1531780" y="1574839"/>
            <a:ext cx="8992062" cy="49596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Obraz 7">
            <a:extLst>
              <a:ext uri="{FF2B5EF4-FFF2-40B4-BE49-F238E27FC236}">
                <a16:creationId xmlns:a16="http://schemas.microsoft.com/office/drawing/2014/main" id="{FF54DCDA-AD7B-F73E-EAD3-E60FC9507155}"/>
              </a:ext>
            </a:extLst>
          </p:cNvPr>
          <p:cNvPicPr>
            <a:picLocks noChangeAspect="1"/>
          </p:cNvPicPr>
          <p:nvPr/>
        </p:nvPicPr>
        <p:blipFill>
          <a:blip r:embed="rId3"/>
          <a:stretch>
            <a:fillRect/>
          </a:stretch>
        </p:blipFill>
        <p:spPr>
          <a:xfrm>
            <a:off x="2530291" y="1520800"/>
            <a:ext cx="7131417" cy="47055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Obraz 5">
            <a:extLst>
              <a:ext uri="{FF2B5EF4-FFF2-40B4-BE49-F238E27FC236}">
                <a16:creationId xmlns:a16="http://schemas.microsoft.com/office/drawing/2014/main" id="{CC6182F4-913E-8414-75D1-2E46C509579E}"/>
              </a:ext>
            </a:extLst>
          </p:cNvPr>
          <p:cNvPicPr>
            <a:picLocks noChangeAspect="1"/>
          </p:cNvPicPr>
          <p:nvPr/>
        </p:nvPicPr>
        <p:blipFill>
          <a:blip r:embed="rId3"/>
          <a:stretch>
            <a:fillRect/>
          </a:stretch>
        </p:blipFill>
        <p:spPr>
          <a:xfrm>
            <a:off x="1596794" y="1429504"/>
            <a:ext cx="8998412" cy="49977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Obraz 5">
            <a:extLst>
              <a:ext uri="{FF2B5EF4-FFF2-40B4-BE49-F238E27FC236}">
                <a16:creationId xmlns:a16="http://schemas.microsoft.com/office/drawing/2014/main" id="{EA11B1AE-AAF0-3C41-ABE3-8A7D94734CE7}"/>
              </a:ext>
            </a:extLst>
          </p:cNvPr>
          <p:cNvPicPr>
            <a:picLocks noChangeAspect="1"/>
          </p:cNvPicPr>
          <p:nvPr/>
        </p:nvPicPr>
        <p:blipFill>
          <a:blip r:embed="rId3"/>
          <a:stretch>
            <a:fillRect/>
          </a:stretch>
        </p:blipFill>
        <p:spPr>
          <a:xfrm>
            <a:off x="1758727" y="1434634"/>
            <a:ext cx="8674546" cy="51437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Obraz 5">
            <a:extLst>
              <a:ext uri="{FF2B5EF4-FFF2-40B4-BE49-F238E27FC236}">
                <a16:creationId xmlns:a16="http://schemas.microsoft.com/office/drawing/2014/main" id="{50D6ACB9-09DA-1A88-31E6-6DB67E5A2DB5}"/>
              </a:ext>
            </a:extLst>
          </p:cNvPr>
          <p:cNvPicPr>
            <a:picLocks noChangeAspect="1"/>
          </p:cNvPicPr>
          <p:nvPr/>
        </p:nvPicPr>
        <p:blipFill>
          <a:blip r:embed="rId3"/>
          <a:stretch>
            <a:fillRect/>
          </a:stretch>
        </p:blipFill>
        <p:spPr>
          <a:xfrm>
            <a:off x="2381059" y="1504369"/>
            <a:ext cx="7429882" cy="43690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SELECT DISTINCT(</a:t>
            </a:r>
            <a:r>
              <a:rPr lang="en-US" sz="2200" dirty="0" err="1">
                <a:latin typeface="Abadi" panose="020B0604020104020204" pitchFamily="34" charset="0"/>
              </a:rPr>
              <a:t>Launch_Site</a:t>
            </a:r>
            <a:r>
              <a:rPr lang="en-US" sz="2200" dirty="0">
                <a:latin typeface="Abadi" panose="020B0604020104020204" pitchFamily="34" charset="0"/>
              </a:rPr>
              <a:t>) FROM SPACEXTABLE</a:t>
            </a:r>
            <a:endParaRPr lang="pl-PL" sz="2200" dirty="0">
              <a:latin typeface="Abadi" panose="020B0604020104020204" pitchFamily="34" charset="0"/>
            </a:endParaRPr>
          </a:p>
          <a:p>
            <a:pPr>
              <a:lnSpc>
                <a:spcPct val="100000"/>
              </a:lnSpc>
              <a:spcBef>
                <a:spcPts val="1400"/>
              </a:spcBef>
            </a:pPr>
            <a:r>
              <a:rPr lang="pl-PL" sz="2200" dirty="0" err="1">
                <a:solidFill>
                  <a:schemeClr val="accent3">
                    <a:lumMod val="25000"/>
                  </a:schemeClr>
                </a:solidFill>
                <a:latin typeface="Abadi" panose="020B0604020104020204" pitchFamily="34" charset="0"/>
              </a:rPr>
              <a:t>There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only</a:t>
            </a:r>
            <a:r>
              <a:rPr lang="pl-PL" sz="2200" dirty="0">
                <a:solidFill>
                  <a:schemeClr val="accent3">
                    <a:lumMod val="25000"/>
                  </a:schemeClr>
                </a:solidFill>
                <a:latin typeface="Abadi" panose="020B0604020104020204" pitchFamily="34" charset="0"/>
              </a:rPr>
              <a:t> 4 </a:t>
            </a:r>
            <a:r>
              <a:rPr lang="pl-PL" sz="2200" dirty="0" err="1">
                <a:solidFill>
                  <a:schemeClr val="accent3">
                    <a:lumMod val="25000"/>
                  </a:schemeClr>
                </a:solidFill>
                <a:latin typeface="Abadi" panose="020B0604020104020204" pitchFamily="34" charset="0"/>
              </a:rPr>
              <a:t>unique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distinct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Sites</a:t>
            </a:r>
            <a:r>
              <a:rPr lang="pl-PL" sz="2200" dirty="0">
                <a:solidFill>
                  <a:schemeClr val="accent3">
                    <a:lumMod val="25000"/>
                  </a:schemeClr>
                </a:solidFill>
                <a:latin typeface="Abadi" panose="020B0604020104020204" pitchFamily="34" charset="0"/>
              </a:rPr>
              <a:t>:</a:t>
            </a:r>
          </a:p>
          <a:p>
            <a:pPr lvl="1">
              <a:lnSpc>
                <a:spcPct val="100000"/>
              </a:lnSpc>
              <a:spcBef>
                <a:spcPts val="1400"/>
              </a:spcBef>
            </a:pPr>
            <a:r>
              <a:rPr lang="pl-PL" sz="2000" dirty="0">
                <a:effectLst/>
              </a:rPr>
              <a:t>CCAFS LC-40</a:t>
            </a:r>
          </a:p>
          <a:p>
            <a:pPr lvl="1">
              <a:lnSpc>
                <a:spcPct val="100000"/>
              </a:lnSpc>
              <a:spcBef>
                <a:spcPts val="1400"/>
              </a:spcBef>
            </a:pPr>
            <a:r>
              <a:rPr lang="pl-PL" sz="2000" dirty="0">
                <a:effectLst/>
              </a:rPr>
              <a:t>VAFB SLC-4E</a:t>
            </a:r>
          </a:p>
          <a:p>
            <a:pPr lvl="1">
              <a:lnSpc>
                <a:spcPct val="100000"/>
              </a:lnSpc>
              <a:spcBef>
                <a:spcPts val="1400"/>
              </a:spcBef>
            </a:pPr>
            <a:r>
              <a:rPr lang="pl-PL" sz="2000" dirty="0">
                <a:effectLst/>
              </a:rPr>
              <a:t>KSC LC-39A</a:t>
            </a:r>
          </a:p>
          <a:p>
            <a:pPr lvl="1">
              <a:lnSpc>
                <a:spcPct val="100000"/>
              </a:lnSpc>
              <a:spcBef>
                <a:spcPts val="1400"/>
              </a:spcBef>
            </a:pPr>
            <a:r>
              <a:rPr lang="pl-PL" sz="2000" dirty="0">
                <a:effectLst/>
              </a:rPr>
              <a:t>CCAFS SLC-40</a:t>
            </a:r>
          </a:p>
          <a:p>
            <a:pPr lvl="1">
              <a:lnSpc>
                <a:spcPct val="100000"/>
              </a:lnSpc>
              <a:spcBef>
                <a:spcPts val="1400"/>
              </a:spcBef>
            </a:pPr>
            <a:endParaRPr lang="pl-PL" sz="1000" dirty="0">
              <a:effectLst/>
            </a:endParaRPr>
          </a:p>
          <a:p>
            <a:pPr lvl="1">
              <a:lnSpc>
                <a:spcPct val="100000"/>
              </a:lnSpc>
              <a:spcBef>
                <a:spcPts val="1400"/>
              </a:spcBef>
            </a:pPr>
            <a:endParaRPr lang="pl-PL" sz="1100" dirty="0">
              <a:effectLst/>
            </a:endParaRPr>
          </a:p>
          <a:p>
            <a:pPr lvl="1">
              <a:lnSpc>
                <a:spcPct val="100000"/>
              </a:lnSpc>
              <a:spcBef>
                <a:spcPts val="1400"/>
              </a:spcBef>
            </a:pPr>
            <a:endParaRPr lang="pl-PL" sz="1400" dirty="0">
              <a:effectLst/>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LIKE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get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results</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some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subsequences</a:t>
            </a:r>
            <a:r>
              <a:rPr lang="pl-PL"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Obraz 5">
            <a:extLst>
              <a:ext uri="{FF2B5EF4-FFF2-40B4-BE49-F238E27FC236}">
                <a16:creationId xmlns:a16="http://schemas.microsoft.com/office/drawing/2014/main" id="{19E0710E-286E-0459-EE17-4B6B990FFA5A}"/>
              </a:ext>
            </a:extLst>
          </p:cNvPr>
          <p:cNvPicPr>
            <a:picLocks noChangeAspect="1"/>
          </p:cNvPicPr>
          <p:nvPr/>
        </p:nvPicPr>
        <p:blipFill>
          <a:blip r:embed="rId3"/>
          <a:stretch>
            <a:fillRect/>
          </a:stretch>
        </p:blipFill>
        <p:spPr>
          <a:xfrm>
            <a:off x="955076" y="2404052"/>
            <a:ext cx="8992062" cy="23051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SUM(PAYLOAD_MASS__KG_) FROM SPACEXTABLE WHERE Customer = 'NASA (CRS)’ </a:t>
            </a: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Using SUM </a:t>
            </a:r>
            <a:r>
              <a:rPr lang="pl-PL" sz="2200" dirty="0" err="1">
                <a:solidFill>
                  <a:schemeClr val="accent3">
                    <a:lumMod val="25000"/>
                  </a:schemeClr>
                </a:solidFill>
                <a:latin typeface="Abadi" panose="020B0604020104020204" pitchFamily="34" charset="0"/>
              </a:rPr>
              <a:t>function</a:t>
            </a:r>
            <a:r>
              <a:rPr lang="pl-PL" sz="2200" dirty="0">
                <a:solidFill>
                  <a:schemeClr val="accent3">
                    <a:lumMod val="25000"/>
                  </a:schemeClr>
                </a:solidFill>
                <a:latin typeface="Abadi" panose="020B0604020104020204" pitchFamily="34" charset="0"/>
              </a:rPr>
              <a:t> with WHERE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limitation</a:t>
            </a:r>
            <a:r>
              <a:rPr lang="pl-PL" sz="2200" dirty="0">
                <a:solidFill>
                  <a:schemeClr val="accent3">
                    <a:lumMod val="25000"/>
                  </a:schemeClr>
                </a:solidFill>
                <a:latin typeface="Abadi" panose="020B0604020104020204" pitchFamily="34" charset="0"/>
              </a:rPr>
              <a:t> to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Obraz 5">
            <a:extLst>
              <a:ext uri="{FF2B5EF4-FFF2-40B4-BE49-F238E27FC236}">
                <a16:creationId xmlns:a16="http://schemas.microsoft.com/office/drawing/2014/main" id="{7F41BFC2-6491-047F-C7EF-51795A87E634}"/>
              </a:ext>
            </a:extLst>
          </p:cNvPr>
          <p:cNvPicPr>
            <a:picLocks noChangeAspect="1"/>
          </p:cNvPicPr>
          <p:nvPr/>
        </p:nvPicPr>
        <p:blipFill>
          <a:blip r:embed="rId3"/>
          <a:stretch>
            <a:fillRect/>
          </a:stretch>
        </p:blipFill>
        <p:spPr>
          <a:xfrm>
            <a:off x="3384770" y="2717343"/>
            <a:ext cx="4516067" cy="11153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3279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AVG(PAYLOAD_MASS__KG_)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pl-PL"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err="1">
                <a:solidFill>
                  <a:schemeClr val="accent3">
                    <a:lumMod val="25000"/>
                  </a:schemeClr>
                </a:solidFill>
                <a:latin typeface="Abadi" panose="020B0604020104020204" pitchFamily="34" charset="0"/>
              </a:rPr>
              <a:t>Usage</a:t>
            </a:r>
            <a:r>
              <a:rPr lang="pl-PL" sz="2200" dirty="0">
                <a:solidFill>
                  <a:schemeClr val="accent3">
                    <a:lumMod val="25000"/>
                  </a:schemeClr>
                </a:solidFill>
                <a:latin typeface="Abadi" panose="020B0604020104020204" pitchFamily="34" charset="0"/>
              </a:rPr>
              <a:t> of AVG </a:t>
            </a:r>
            <a:r>
              <a:rPr lang="pl-PL" sz="2200" dirty="0" err="1">
                <a:solidFill>
                  <a:schemeClr val="accent3">
                    <a:lumMod val="25000"/>
                  </a:schemeClr>
                </a:solidFill>
                <a:latin typeface="Abadi" panose="020B0604020104020204" pitchFamily="34" charset="0"/>
              </a:rPr>
              <a:t>function</a:t>
            </a:r>
            <a:r>
              <a:rPr lang="pl-PL" sz="2200" dirty="0">
                <a:solidFill>
                  <a:schemeClr val="accent3">
                    <a:lumMod val="25000"/>
                  </a:schemeClr>
                </a:solidFill>
                <a:latin typeface="Abadi" panose="020B0604020104020204" pitchFamily="34" charset="0"/>
              </a:rPr>
              <a:t> with LIKE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limitation</a:t>
            </a:r>
            <a:r>
              <a:rPr lang="pl-PL" sz="2200" dirty="0">
                <a:solidFill>
                  <a:schemeClr val="accent3">
                    <a:lumMod val="25000"/>
                  </a:schemeClr>
                </a:solidFill>
                <a:latin typeface="Abadi" panose="020B0604020104020204" pitchFamily="34" charset="0"/>
              </a:rPr>
              <a:t> to ‚</a:t>
            </a:r>
            <a:r>
              <a:rPr lang="en-US" sz="2200" dirty="0">
                <a:solidFill>
                  <a:schemeClr val="accent3">
                    <a:lumMod val="25000"/>
                  </a:schemeClr>
                </a:solidFill>
                <a:latin typeface="Abadi" panose="020B0604020104020204" pitchFamily="34" charset="0"/>
              </a:rPr>
              <a:t> 'F9 v1.1</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Obraz 5">
            <a:extLst>
              <a:ext uri="{FF2B5EF4-FFF2-40B4-BE49-F238E27FC236}">
                <a16:creationId xmlns:a16="http://schemas.microsoft.com/office/drawing/2014/main" id="{9D74B783-ABDF-99D5-760F-7AEFAB1B19D0}"/>
              </a:ext>
            </a:extLst>
          </p:cNvPr>
          <p:cNvPicPr>
            <a:picLocks noChangeAspect="1"/>
          </p:cNvPicPr>
          <p:nvPr/>
        </p:nvPicPr>
        <p:blipFill>
          <a:blip r:embed="rId3"/>
          <a:stretch>
            <a:fillRect/>
          </a:stretch>
        </p:blipFill>
        <p:spPr>
          <a:xfrm>
            <a:off x="3772407" y="3113616"/>
            <a:ext cx="4510808" cy="11505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696550"/>
            <a:ext cx="10326708" cy="46228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pl-PL" sz="2200" dirty="0" err="1">
                <a:solidFill>
                  <a:schemeClr val="accent3">
                    <a:lumMod val="25000"/>
                  </a:schemeClr>
                </a:solidFill>
                <a:latin typeface="Abadi" panose="020B0604020104020204" pitchFamily="34" charset="0"/>
              </a:rPr>
              <a:t>Methodologies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used</a:t>
            </a:r>
            <a:r>
              <a:rPr lang="pl-PL" sz="2200" dirty="0">
                <a:solidFill>
                  <a:schemeClr val="accent3">
                    <a:lumMod val="25000"/>
                  </a:schemeClr>
                </a:solidFill>
                <a:latin typeface="Abadi" panose="020B0604020104020204" pitchFamily="34" charset="0"/>
              </a:rPr>
              <a:t>: </a:t>
            </a:r>
          </a:p>
          <a:p>
            <a:pPr lvl="1">
              <a:lnSpc>
                <a:spcPct val="100000"/>
              </a:lnSpc>
              <a:spcBef>
                <a:spcPts val="1400"/>
              </a:spcBef>
            </a:pPr>
            <a:r>
              <a:rPr lang="pl-PL"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pl-PL" sz="1800" dirty="0" err="1">
                <a:solidFill>
                  <a:schemeClr val="accent3">
                    <a:lumMod val="25000"/>
                  </a:schemeClr>
                </a:solidFill>
                <a:latin typeface="Abadi" panose="020B0604020104020204" pitchFamily="34" charset="0"/>
              </a:rPr>
              <a:t>Exploratory</a:t>
            </a:r>
            <a:r>
              <a:rPr lang="pl-PL" sz="1800" dirty="0">
                <a:solidFill>
                  <a:schemeClr val="accent3">
                    <a:lumMod val="25000"/>
                  </a:schemeClr>
                </a:solidFill>
                <a:latin typeface="Abadi" panose="020B0604020104020204" pitchFamily="34" charset="0"/>
              </a:rPr>
              <a:t> Data Analysis</a:t>
            </a:r>
          </a:p>
          <a:p>
            <a:pPr lvl="1">
              <a:lnSpc>
                <a:spcPct val="100000"/>
              </a:lnSpc>
              <a:spcBef>
                <a:spcPts val="1400"/>
              </a:spcBef>
            </a:pPr>
            <a:r>
              <a:rPr lang="pl-PL" sz="1800" dirty="0" err="1">
                <a:solidFill>
                  <a:schemeClr val="accent3">
                    <a:lumMod val="25000"/>
                  </a:schemeClr>
                </a:solidFill>
                <a:latin typeface="Abadi" panose="020B0604020104020204" pitchFamily="34" charset="0"/>
              </a:rPr>
              <a:t>Feature</a:t>
            </a:r>
            <a:r>
              <a:rPr lang="pl-PL" sz="1800" dirty="0">
                <a:solidFill>
                  <a:schemeClr val="accent3">
                    <a:lumMod val="25000"/>
                  </a:schemeClr>
                </a:solidFill>
                <a:latin typeface="Abadi" panose="020B0604020104020204" pitchFamily="34" charset="0"/>
              </a:rPr>
              <a:t> Engineering</a:t>
            </a:r>
          </a:p>
          <a:p>
            <a:pPr lvl="1">
              <a:lnSpc>
                <a:spcPct val="100000"/>
              </a:lnSpc>
              <a:spcBef>
                <a:spcPts val="1400"/>
              </a:spcBef>
            </a:pPr>
            <a:r>
              <a:rPr lang="pl-PL" sz="1800" dirty="0">
                <a:solidFill>
                  <a:schemeClr val="accent3">
                    <a:lumMod val="25000"/>
                  </a:schemeClr>
                </a:solidFill>
                <a:latin typeface="Abadi" panose="020B0604020104020204" pitchFamily="34" charset="0"/>
              </a:rPr>
              <a:t>Model </a:t>
            </a:r>
            <a:r>
              <a:rPr lang="pl-PL" sz="1800" dirty="0" err="1">
                <a:solidFill>
                  <a:schemeClr val="accent3">
                    <a:lumMod val="25000"/>
                  </a:schemeClr>
                </a:solidFill>
                <a:latin typeface="Abadi" panose="020B0604020104020204" pitchFamily="34" charset="0"/>
              </a:rPr>
              <a:t>Developement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r>
              <a:rPr lang="pl-PL"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and payload mass were the most influential features in predicting landing success.</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Higher success rates observed for RTLS and ASDS landings compared to ocean landings.</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and launch site location significantly impact landing success.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MIN(Date)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a:t>
            </a: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r>
              <a:rPr lang="pl-PL" sz="2200" dirty="0" err="1">
                <a:solidFill>
                  <a:schemeClr val="accent3">
                    <a:lumMod val="25000"/>
                  </a:schemeClr>
                </a:solidFill>
                <a:latin typeface="Abadi" panose="020B0604020104020204" pitchFamily="34" charset="0"/>
              </a:rPr>
              <a:t>Finding</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first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date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MIN </a:t>
            </a:r>
            <a:r>
              <a:rPr lang="pl-PL" sz="2200" dirty="0" err="1">
                <a:solidFill>
                  <a:schemeClr val="accent3">
                    <a:lumMod val="25000"/>
                  </a:schemeClr>
                </a:solidFill>
                <a:latin typeface="Abadi" panose="020B0604020104020204" pitchFamily="34" charset="0"/>
              </a:rPr>
              <a:t>Function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restricted</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Succes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ground</a:t>
            </a:r>
            <a:r>
              <a:rPr lang="pl-PL" sz="2200" dirty="0">
                <a:solidFill>
                  <a:schemeClr val="accent3">
                    <a:lumMod val="25000"/>
                  </a:schemeClr>
                </a:solidFill>
                <a:latin typeface="Abadi" panose="020B0604020104020204" pitchFamily="34" charset="0"/>
              </a:rPr>
              <a:t>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Obraz 5">
            <a:extLst>
              <a:ext uri="{FF2B5EF4-FFF2-40B4-BE49-F238E27FC236}">
                <a16:creationId xmlns:a16="http://schemas.microsoft.com/office/drawing/2014/main" id="{2BECD86A-2D83-0AAF-9C51-840D39F44011}"/>
              </a:ext>
            </a:extLst>
          </p:cNvPr>
          <p:cNvPicPr>
            <a:picLocks noChangeAspect="1"/>
          </p:cNvPicPr>
          <p:nvPr/>
        </p:nvPicPr>
        <p:blipFill>
          <a:blip r:embed="rId3"/>
          <a:stretch>
            <a:fillRect/>
          </a:stretch>
        </p:blipFill>
        <p:spPr>
          <a:xfrm>
            <a:off x="5359416" y="2805453"/>
            <a:ext cx="1473168" cy="9098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 AND PAYLOAD_MASS__KG_ &gt; 4000 AND PAYLOAD_MASS__KG_ &lt; 6000</a:t>
            </a: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Using WHERE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two</a:t>
            </a:r>
            <a:r>
              <a:rPr lang="pl-PL" sz="2200" dirty="0">
                <a:solidFill>
                  <a:schemeClr val="accent3">
                    <a:lumMod val="25000"/>
                  </a:schemeClr>
                </a:solidFill>
                <a:latin typeface="Abadi" panose="020B0604020104020204" pitchFamily="34" charset="0"/>
              </a:rPr>
              <a:t> AND.</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Obraz 2">
            <a:extLst>
              <a:ext uri="{FF2B5EF4-FFF2-40B4-BE49-F238E27FC236}">
                <a16:creationId xmlns:a16="http://schemas.microsoft.com/office/drawing/2014/main" id="{02FEC7B1-39AA-5362-B2B0-EFC555022A33}"/>
              </a:ext>
            </a:extLst>
          </p:cNvPr>
          <p:cNvPicPr>
            <a:picLocks noChangeAspect="1"/>
          </p:cNvPicPr>
          <p:nvPr/>
        </p:nvPicPr>
        <p:blipFill>
          <a:blip r:embed="rId3"/>
          <a:stretch>
            <a:fillRect/>
          </a:stretch>
        </p:blipFill>
        <p:spPr>
          <a:xfrm>
            <a:off x="5214574" y="2911148"/>
            <a:ext cx="1762852" cy="18098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FROM SPACEXTABLE GROUP BY </a:t>
            </a:r>
            <a:r>
              <a:rPr lang="en-US" sz="2200" dirty="0" err="1">
                <a:solidFill>
                  <a:schemeClr val="accent3">
                    <a:lumMod val="25000"/>
                  </a:schemeClr>
                </a:solidFill>
                <a:latin typeface="Abadi" panose="020B0604020104020204" pitchFamily="34" charset="0"/>
              </a:rPr>
              <a:t>Mission_Outcome</a:t>
            </a: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Using GROUP BY </a:t>
            </a:r>
            <a:r>
              <a:rPr lang="pl-PL" sz="2200" dirty="0" err="1">
                <a:solidFill>
                  <a:schemeClr val="accent3">
                    <a:lumMod val="25000"/>
                  </a:schemeClr>
                </a:solidFill>
                <a:latin typeface="Abadi" panose="020B0604020104020204" pitchFamily="34" charset="0"/>
              </a:rPr>
              <a:t>statement</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group</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Mission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Outcomes</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COUNT </a:t>
            </a:r>
            <a:r>
              <a:rPr lang="pl-PL" sz="2200" dirty="0" err="1">
                <a:solidFill>
                  <a:schemeClr val="accent3">
                    <a:lumMod val="25000"/>
                  </a:schemeClr>
                </a:solidFill>
                <a:latin typeface="Abadi" panose="020B0604020104020204" pitchFamily="34" charset="0"/>
              </a:rPr>
              <a:t>function</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count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Outcomes</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Obraz 5">
            <a:extLst>
              <a:ext uri="{FF2B5EF4-FFF2-40B4-BE49-F238E27FC236}">
                <a16:creationId xmlns:a16="http://schemas.microsoft.com/office/drawing/2014/main" id="{EE67506C-3E4E-B1B1-BA28-CFB490C44DB7}"/>
              </a:ext>
            </a:extLst>
          </p:cNvPr>
          <p:cNvPicPr>
            <a:picLocks noChangeAspect="1"/>
          </p:cNvPicPr>
          <p:nvPr/>
        </p:nvPicPr>
        <p:blipFill>
          <a:blip r:embed="rId3"/>
          <a:stretch>
            <a:fillRect/>
          </a:stretch>
        </p:blipFill>
        <p:spPr>
          <a:xfrm>
            <a:off x="3506783" y="3029927"/>
            <a:ext cx="5178434" cy="16287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1237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Using WHERE </a:t>
            </a:r>
            <a:r>
              <a:rPr lang="pl-PL" sz="2200" dirty="0" err="1">
                <a:solidFill>
                  <a:schemeClr val="accent3">
                    <a:lumMod val="25000"/>
                  </a:schemeClr>
                </a:solidFill>
                <a:latin typeface="Abadi" panose="020B0604020104020204" pitchFamily="34" charset="0"/>
              </a:rPr>
              <a:t>expression</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nested</a:t>
            </a:r>
            <a:r>
              <a:rPr lang="pl-PL" sz="2200" dirty="0">
                <a:solidFill>
                  <a:schemeClr val="accent3">
                    <a:lumMod val="25000"/>
                  </a:schemeClr>
                </a:solidFill>
                <a:latin typeface="Abadi" panose="020B0604020104020204" pitchFamily="34" charset="0"/>
              </a:rPr>
              <a:t> SELECT </a:t>
            </a:r>
            <a:r>
              <a:rPr lang="pl-PL" sz="2200" dirty="0" err="1">
                <a:solidFill>
                  <a:schemeClr val="accent3">
                    <a:lumMod val="25000"/>
                  </a:schemeClr>
                </a:solidFill>
                <a:latin typeface="Abadi" panose="020B0604020104020204" pitchFamily="34" charset="0"/>
              </a:rPr>
              <a:t>query</a:t>
            </a:r>
            <a:r>
              <a:rPr lang="pl-PL" sz="2200" dirty="0">
                <a:solidFill>
                  <a:schemeClr val="accent3">
                    <a:lumMod val="25000"/>
                  </a:schemeClr>
                </a:solidFill>
                <a:latin typeface="Abadi" panose="020B0604020104020204" pitchFamily="34" charset="0"/>
              </a:rPr>
              <a:t> (max </a:t>
            </a:r>
            <a:r>
              <a:rPr lang="pl-PL" sz="2200" dirty="0" err="1">
                <a:solidFill>
                  <a:schemeClr val="accent3">
                    <a:lumMod val="25000"/>
                  </a:schemeClr>
                </a:solidFill>
                <a:latin typeface="Abadi" panose="020B0604020104020204" pitchFamily="34" charset="0"/>
              </a:rPr>
              <a:t>payload</a:t>
            </a:r>
            <a:r>
              <a:rPr lang="pl-PL"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Obraz 5">
            <a:extLst>
              <a:ext uri="{FF2B5EF4-FFF2-40B4-BE49-F238E27FC236}">
                <a16:creationId xmlns:a16="http://schemas.microsoft.com/office/drawing/2014/main" id="{B579782B-0085-6BCE-1A38-CABE3EACFADF}"/>
              </a:ext>
            </a:extLst>
          </p:cNvPr>
          <p:cNvPicPr>
            <a:picLocks noChangeAspect="1"/>
          </p:cNvPicPr>
          <p:nvPr/>
        </p:nvPicPr>
        <p:blipFill>
          <a:blip r:embed="rId3"/>
          <a:stretch>
            <a:fillRect/>
          </a:stretch>
        </p:blipFill>
        <p:spPr>
          <a:xfrm>
            <a:off x="9435063" y="1825625"/>
            <a:ext cx="1435768" cy="40841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6,2),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(Date,0,5)='2015'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='Failure (drone ship)’</a:t>
            </a: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pl-PL" sz="2200" dirty="0" err="1">
                <a:solidFill>
                  <a:schemeClr val="accent3">
                    <a:lumMod val="25000"/>
                  </a:schemeClr>
                </a:solidFill>
                <a:latin typeface="Abadi"/>
              </a:rPr>
              <a:t>Substr</a:t>
            </a:r>
            <a:r>
              <a:rPr lang="pl-PL" sz="2200" dirty="0">
                <a:solidFill>
                  <a:schemeClr val="accent3">
                    <a:lumMod val="25000"/>
                  </a:schemeClr>
                </a:solidFill>
                <a:latin typeface="Abadi"/>
              </a:rPr>
              <a:t>(</a:t>
            </a:r>
            <a:r>
              <a:rPr lang="pl-PL" sz="2200" dirty="0" err="1">
                <a:solidFill>
                  <a:schemeClr val="accent3">
                    <a:lumMod val="25000"/>
                  </a:schemeClr>
                </a:solidFill>
                <a:latin typeface="Abadi"/>
              </a:rPr>
              <a:t>Date</a:t>
            </a:r>
            <a:r>
              <a:rPr lang="pl-PL" sz="2200" dirty="0">
                <a:solidFill>
                  <a:schemeClr val="accent3">
                    <a:lumMod val="25000"/>
                  </a:schemeClr>
                </a:solidFill>
                <a:latin typeface="Abadi"/>
              </a:rPr>
              <a:t>, 6, 2) – </a:t>
            </a:r>
            <a:r>
              <a:rPr lang="pl-PL" sz="2200" dirty="0" err="1">
                <a:solidFill>
                  <a:schemeClr val="accent3">
                    <a:lumMod val="25000"/>
                  </a:schemeClr>
                </a:solidFill>
                <a:latin typeface="Abadi"/>
              </a:rPr>
              <a:t>month</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number</a:t>
            </a:r>
            <a:r>
              <a:rPr lang="pl-PL" sz="2200" dirty="0">
                <a:solidFill>
                  <a:schemeClr val="accent3">
                    <a:lumMod val="25000"/>
                  </a:schemeClr>
                </a:solidFill>
                <a:latin typeface="Abadi"/>
              </a:rPr>
              <a:t>. Using WHERE </a:t>
            </a:r>
            <a:r>
              <a:rPr lang="pl-PL" sz="2200" dirty="0" err="1">
                <a:solidFill>
                  <a:schemeClr val="accent3">
                    <a:lumMod val="25000"/>
                  </a:schemeClr>
                </a:solidFill>
                <a:latin typeface="Abadi"/>
              </a:rPr>
              <a:t>expression</a:t>
            </a:r>
            <a:r>
              <a:rPr lang="pl-PL" sz="2200" dirty="0">
                <a:solidFill>
                  <a:schemeClr val="accent3">
                    <a:lumMod val="25000"/>
                  </a:schemeClr>
                </a:solidFill>
                <a:latin typeface="Abadi"/>
              </a:rPr>
              <a:t> with </a:t>
            </a:r>
            <a:r>
              <a:rPr lang="pl-PL" sz="2200" dirty="0" err="1">
                <a:solidFill>
                  <a:schemeClr val="accent3">
                    <a:lumMod val="25000"/>
                  </a:schemeClr>
                </a:solidFill>
                <a:latin typeface="Abadi"/>
              </a:rPr>
              <a:t>substr</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function</a:t>
            </a:r>
            <a:r>
              <a:rPr lang="pl-PL" sz="2200" dirty="0">
                <a:solidFill>
                  <a:schemeClr val="accent3">
                    <a:lumMod val="25000"/>
                  </a:schemeClr>
                </a:solidFill>
                <a:latin typeface="Abadi"/>
              </a:rPr>
              <a:t> and </a:t>
            </a:r>
            <a:r>
              <a:rPr lang="pl-PL" sz="2200" dirty="0" err="1">
                <a:solidFill>
                  <a:schemeClr val="accent3">
                    <a:lumMod val="25000"/>
                  </a:schemeClr>
                </a:solidFill>
                <a:latin typeface="Abadi"/>
              </a:rPr>
              <a:t>AND</a:t>
            </a:r>
            <a:r>
              <a:rPr lang="pl-PL" sz="2200" dirty="0">
                <a:solidFill>
                  <a:schemeClr val="accent3">
                    <a:lumMod val="25000"/>
                  </a:schemeClr>
                </a:solidFill>
                <a:latin typeface="Abadi"/>
              </a:rPr>
              <a:t>.</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Obraz 5">
            <a:extLst>
              <a:ext uri="{FF2B5EF4-FFF2-40B4-BE49-F238E27FC236}">
                <a16:creationId xmlns:a16="http://schemas.microsoft.com/office/drawing/2014/main" id="{C42462AD-57FC-D3A6-FB78-0E80C7746672}"/>
              </a:ext>
            </a:extLst>
          </p:cNvPr>
          <p:cNvPicPr>
            <a:picLocks noChangeAspect="1"/>
          </p:cNvPicPr>
          <p:nvPr/>
        </p:nvPicPr>
        <p:blipFill>
          <a:blip r:embed="rId3"/>
          <a:stretch>
            <a:fillRect/>
          </a:stretch>
        </p:blipFill>
        <p:spPr>
          <a:xfrm>
            <a:off x="2592021" y="3226587"/>
            <a:ext cx="7007958" cy="10470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FROM SPACEXTABLE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Order by COUNT(</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DESC</a:t>
            </a: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r>
              <a:rPr lang="pl-PL" sz="2200" dirty="0">
                <a:solidFill>
                  <a:schemeClr val="accent3">
                    <a:lumMod val="25000"/>
                  </a:schemeClr>
                </a:solidFill>
                <a:latin typeface="Abadi"/>
              </a:rPr>
              <a:t>Using GROUP BY </a:t>
            </a:r>
            <a:r>
              <a:rPr lang="pl-PL" sz="2200" dirty="0" err="1">
                <a:solidFill>
                  <a:schemeClr val="accent3">
                    <a:lumMod val="25000"/>
                  </a:schemeClr>
                </a:solidFill>
                <a:latin typeface="Abadi"/>
              </a:rPr>
              <a:t>statement</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group</a:t>
            </a:r>
            <a:r>
              <a:rPr lang="pl-PL" sz="2200" dirty="0">
                <a:solidFill>
                  <a:schemeClr val="accent3">
                    <a:lumMod val="25000"/>
                  </a:schemeClr>
                </a:solidFill>
                <a:latin typeface="Abadi"/>
              </a:rPr>
              <a:t> by</a:t>
            </a:r>
            <a:br>
              <a:rPr lang="pl-PL" sz="2200" dirty="0">
                <a:solidFill>
                  <a:schemeClr val="accent3">
                    <a:lumMod val="25000"/>
                  </a:schemeClr>
                </a:solidFill>
                <a:latin typeface="Abadi"/>
              </a:rPr>
            </a:br>
            <a:r>
              <a:rPr lang="pl-PL" sz="2200" dirty="0" err="1">
                <a:solidFill>
                  <a:schemeClr val="accent3">
                    <a:lumMod val="25000"/>
                  </a:schemeClr>
                </a:solidFill>
                <a:latin typeface="Abadi"/>
              </a:rPr>
              <a:t>Landing</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Outcome</a:t>
            </a:r>
            <a:r>
              <a:rPr lang="pl-PL" sz="2200" dirty="0">
                <a:solidFill>
                  <a:schemeClr val="accent3">
                    <a:lumMod val="25000"/>
                  </a:schemeClr>
                </a:solidFill>
                <a:latin typeface="Abadi"/>
              </a:rPr>
              <a:t>, WHERE </a:t>
            </a:r>
            <a:r>
              <a:rPr lang="pl-PL" sz="2200" dirty="0" err="1">
                <a:solidFill>
                  <a:schemeClr val="accent3">
                    <a:lumMod val="25000"/>
                  </a:schemeClr>
                </a:solidFill>
                <a:latin typeface="Abadi"/>
              </a:rPr>
              <a:t>expression</a:t>
            </a:r>
            <a:br>
              <a:rPr lang="pl-PL" sz="2200" dirty="0">
                <a:solidFill>
                  <a:schemeClr val="accent3">
                    <a:lumMod val="25000"/>
                  </a:schemeClr>
                </a:solidFill>
                <a:latin typeface="Abadi"/>
              </a:rPr>
            </a:br>
            <a:r>
              <a:rPr lang="pl-PL" sz="2200" dirty="0">
                <a:solidFill>
                  <a:schemeClr val="accent3">
                    <a:lumMod val="25000"/>
                  </a:schemeClr>
                </a:solidFill>
                <a:latin typeface="Abadi"/>
              </a:rPr>
              <a:t>to </a:t>
            </a:r>
            <a:r>
              <a:rPr lang="pl-PL" sz="2200" dirty="0" err="1">
                <a:solidFill>
                  <a:schemeClr val="accent3">
                    <a:lumMod val="25000"/>
                  </a:schemeClr>
                </a:solidFill>
                <a:latin typeface="Abadi"/>
              </a:rPr>
              <a:t>filter</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results</a:t>
            </a:r>
            <a:r>
              <a:rPr lang="pl-PL" sz="2200" dirty="0">
                <a:solidFill>
                  <a:schemeClr val="accent3">
                    <a:lumMod val="25000"/>
                  </a:schemeClr>
                </a:solidFill>
                <a:latin typeface="Abadi"/>
              </a:rPr>
              <a:t> by </a:t>
            </a:r>
            <a:r>
              <a:rPr lang="pl-PL" sz="2200" dirty="0" err="1">
                <a:solidFill>
                  <a:schemeClr val="accent3">
                    <a:lumMod val="25000"/>
                  </a:schemeClr>
                </a:solidFill>
                <a:latin typeface="Abadi"/>
              </a:rPr>
              <a:t>date</a:t>
            </a:r>
            <a:r>
              <a:rPr lang="pl-PL" sz="2200" dirty="0">
                <a:solidFill>
                  <a:schemeClr val="accent3">
                    <a:lumMod val="25000"/>
                  </a:schemeClr>
                </a:solidFill>
                <a:latin typeface="Abadi"/>
              </a:rPr>
              <a:t> and ORDER BY</a:t>
            </a:r>
            <a:br>
              <a:rPr lang="pl-PL" sz="2200" dirty="0">
                <a:solidFill>
                  <a:schemeClr val="accent3">
                    <a:lumMod val="25000"/>
                  </a:schemeClr>
                </a:solidFill>
                <a:latin typeface="Abadi"/>
              </a:rPr>
            </a:br>
            <a:r>
              <a:rPr lang="pl-PL" sz="2200" dirty="0">
                <a:solidFill>
                  <a:schemeClr val="accent3">
                    <a:lumMod val="25000"/>
                  </a:schemeClr>
                </a:solidFill>
                <a:latin typeface="Abadi"/>
              </a:rPr>
              <a:t>COUNT() DESC to </a:t>
            </a:r>
            <a:r>
              <a:rPr lang="pl-PL" sz="2200" dirty="0" err="1">
                <a:solidFill>
                  <a:schemeClr val="accent3">
                    <a:lumMod val="25000"/>
                  </a:schemeClr>
                </a:solidFill>
                <a:latin typeface="Abadi"/>
              </a:rPr>
              <a:t>get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final</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result</a:t>
            </a:r>
            <a:r>
              <a:rPr lang="pl-PL" sz="2200" dirty="0">
                <a:solidFill>
                  <a:schemeClr val="accent3">
                    <a:lumMod val="25000"/>
                  </a:schemeClr>
                </a:solidFill>
                <a:latin typeface="Abadi"/>
              </a:rPr>
              <a: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Obraz 5">
            <a:extLst>
              <a:ext uri="{FF2B5EF4-FFF2-40B4-BE49-F238E27FC236}">
                <a16:creationId xmlns:a16="http://schemas.microsoft.com/office/drawing/2014/main" id="{F5874450-B017-BE15-0536-587F55DB7283}"/>
              </a:ext>
            </a:extLst>
          </p:cNvPr>
          <p:cNvPicPr>
            <a:picLocks noChangeAspect="1"/>
          </p:cNvPicPr>
          <p:nvPr/>
        </p:nvPicPr>
        <p:blipFill>
          <a:blip r:embed="rId3"/>
          <a:stretch>
            <a:fillRect/>
          </a:stretch>
        </p:blipFill>
        <p:spPr>
          <a:xfrm>
            <a:off x="6425124" y="3389550"/>
            <a:ext cx="4302231" cy="2929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07867" cy="4351338"/>
          </a:xfrm>
          <a:prstGeom prst="rect">
            <a:avLst/>
          </a:prstGeom>
        </p:spPr>
        <p:txBody>
          <a:bodyPr lIns="91440" tIns="45720" rIns="91440" bIns="45720" anchor="t">
            <a:normAutofit/>
          </a:bodyPr>
          <a:lstStyle/>
          <a:p>
            <a:pPr marL="0" indent="0">
              <a:buNone/>
            </a:pPr>
            <a:r>
              <a:rPr lang="pl-PL" dirty="0"/>
              <a:t>The </a:t>
            </a:r>
            <a:r>
              <a:rPr lang="pl-PL" dirty="0" err="1"/>
              <a:t>Lauch</a:t>
            </a:r>
            <a:r>
              <a:rPr lang="pl-PL" dirty="0"/>
              <a:t> </a:t>
            </a:r>
            <a:r>
              <a:rPr lang="pl-PL" dirty="0" err="1"/>
              <a:t>sites</a:t>
            </a:r>
            <a:r>
              <a:rPr lang="pl-PL" dirty="0"/>
              <a:t> </a:t>
            </a:r>
            <a:r>
              <a:rPr lang="pl-PL" dirty="0" err="1"/>
              <a:t>globally</a:t>
            </a:r>
            <a:r>
              <a:rPr lang="pl-PL" dirty="0"/>
              <a:t> </a:t>
            </a:r>
            <a:r>
              <a:rPr lang="pl-PL" dirty="0" err="1"/>
              <a:t>take</a:t>
            </a:r>
            <a:r>
              <a:rPr lang="pl-PL" dirty="0"/>
              <a:t> place </a:t>
            </a:r>
            <a:r>
              <a:rPr lang="pl-PL" dirty="0" err="1"/>
              <a:t>it</a:t>
            </a:r>
            <a:r>
              <a:rPr lang="pl-PL" dirty="0"/>
              <a:t> </a:t>
            </a:r>
            <a:r>
              <a:rPr lang="pl-PL" dirty="0" err="1"/>
              <a:t>two</a:t>
            </a:r>
            <a:r>
              <a:rPr lang="pl-PL" dirty="0"/>
              <a:t> regions. One </a:t>
            </a:r>
            <a:r>
              <a:rPr lang="pl-PL" dirty="0" err="1"/>
              <a:t>is</a:t>
            </a:r>
            <a:r>
              <a:rPr lang="pl-PL" dirty="0"/>
              <a:t> on the west </a:t>
            </a:r>
            <a:r>
              <a:rPr lang="pl-PL" dirty="0" err="1"/>
              <a:t>coast</a:t>
            </a:r>
            <a:r>
              <a:rPr lang="pl-PL" dirty="0"/>
              <a:t> of the USA and the </a:t>
            </a:r>
            <a:r>
              <a:rPr lang="pl-PL" dirty="0" err="1"/>
              <a:t>secont</a:t>
            </a:r>
            <a:r>
              <a:rPr lang="pl-PL" dirty="0"/>
              <a:t> one </a:t>
            </a:r>
            <a:r>
              <a:rPr lang="pl-PL" dirty="0" err="1"/>
              <a:t>is</a:t>
            </a:r>
            <a:r>
              <a:rPr lang="pl-PL" dirty="0"/>
              <a:t> on the east </a:t>
            </a:r>
            <a:r>
              <a:rPr lang="pl-PL" dirty="0" err="1"/>
              <a:t>cost</a:t>
            </a:r>
            <a:r>
              <a:rPr lang="pl-PL" dirty="0"/>
              <a: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sites’ location</a:t>
            </a:r>
            <a:r>
              <a:rPr lang="pl-PL" dirty="0">
                <a:solidFill>
                  <a:srgbClr val="0B49CB"/>
                </a:solidFill>
                <a:latin typeface="Abadi"/>
              </a:rPr>
              <a:t>s</a:t>
            </a:r>
            <a:endParaRPr lang="en-US" dirty="0">
              <a:solidFill>
                <a:srgbClr val="0B49CB"/>
              </a:solidFill>
              <a:latin typeface="Abadi"/>
            </a:endParaRPr>
          </a:p>
        </p:txBody>
      </p:sp>
      <p:pic>
        <p:nvPicPr>
          <p:cNvPr id="6" name="Obraz 5">
            <a:extLst>
              <a:ext uri="{FF2B5EF4-FFF2-40B4-BE49-F238E27FC236}">
                <a16:creationId xmlns:a16="http://schemas.microsoft.com/office/drawing/2014/main" id="{03E1EEA4-8B95-EDE5-44F1-B2F28B62E532}"/>
              </a:ext>
            </a:extLst>
          </p:cNvPr>
          <p:cNvPicPr>
            <a:picLocks noChangeAspect="1"/>
          </p:cNvPicPr>
          <p:nvPr/>
        </p:nvPicPr>
        <p:blipFill>
          <a:blip r:embed="rId3"/>
          <a:stretch>
            <a:fillRect/>
          </a:stretch>
        </p:blipFill>
        <p:spPr>
          <a:xfrm>
            <a:off x="5037098" y="1932677"/>
            <a:ext cx="6384891" cy="38569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878991" cy="4351338"/>
          </a:xfrm>
          <a:prstGeom prst="rect">
            <a:avLst/>
          </a:prstGeom>
        </p:spPr>
        <p:txBody>
          <a:bodyPr lIns="91440" tIns="45720" rIns="91440" bIns="45720" anchor="t">
            <a:normAutofit/>
          </a:bodyPr>
          <a:lstStyle/>
          <a:p>
            <a:pPr marL="0" indent="0">
              <a:spcBef>
                <a:spcPts val="1400"/>
              </a:spcBef>
              <a:buNone/>
            </a:pPr>
            <a:r>
              <a:rPr lang="pl-PL" dirty="0">
                <a:solidFill>
                  <a:schemeClr val="accent3">
                    <a:lumMod val="25000"/>
                  </a:schemeClr>
                </a:solidFill>
              </a:rPr>
              <a:t>The map </a:t>
            </a:r>
            <a:r>
              <a:rPr lang="pl-PL" dirty="0" err="1">
                <a:solidFill>
                  <a:schemeClr val="accent3">
                    <a:lumMod val="25000"/>
                  </a:schemeClr>
                </a:solidFill>
              </a:rPr>
              <a:t>shows</a:t>
            </a:r>
            <a:r>
              <a:rPr lang="pl-PL" dirty="0">
                <a:solidFill>
                  <a:schemeClr val="accent3">
                    <a:lumMod val="25000"/>
                  </a:schemeClr>
                </a:solidFill>
              </a:rPr>
              <a:t> one </a:t>
            </a:r>
            <a:r>
              <a:rPr lang="pl-PL" dirty="0" err="1">
                <a:solidFill>
                  <a:schemeClr val="accent3">
                    <a:lumMod val="25000"/>
                  </a:schemeClr>
                </a:solidFill>
              </a:rPr>
              <a:t>area</a:t>
            </a:r>
            <a:r>
              <a:rPr lang="pl-PL" dirty="0">
                <a:solidFill>
                  <a:schemeClr val="accent3">
                    <a:lumMod val="25000"/>
                  </a:schemeClr>
                </a:solidFill>
              </a:rPr>
              <a:t> of </a:t>
            </a:r>
            <a:r>
              <a:rPr lang="pl-PL" dirty="0" err="1">
                <a:solidFill>
                  <a:schemeClr val="accent3">
                    <a:lumMod val="25000"/>
                  </a:schemeClr>
                </a:solidFill>
              </a:rPr>
              <a:t>launch</a:t>
            </a:r>
            <a:r>
              <a:rPr lang="pl-PL" dirty="0">
                <a:solidFill>
                  <a:schemeClr val="accent3">
                    <a:lumMod val="25000"/>
                  </a:schemeClr>
                </a:solidFill>
              </a:rPr>
              <a:t> </a:t>
            </a:r>
            <a:r>
              <a:rPr lang="pl-PL" dirty="0" err="1">
                <a:solidFill>
                  <a:schemeClr val="accent3">
                    <a:lumMod val="25000"/>
                  </a:schemeClr>
                </a:solidFill>
              </a:rPr>
              <a:t>sites</a:t>
            </a:r>
            <a:r>
              <a:rPr lang="pl-PL" dirty="0">
                <a:solidFill>
                  <a:schemeClr val="accent3">
                    <a:lumMod val="25000"/>
                  </a:schemeClr>
                </a:solidFill>
              </a:rPr>
              <a:t>. It </a:t>
            </a:r>
            <a:r>
              <a:rPr lang="pl-PL" dirty="0" err="1">
                <a:solidFill>
                  <a:schemeClr val="accent3">
                    <a:lumMod val="25000"/>
                  </a:schemeClr>
                </a:solidFill>
              </a:rPr>
              <a:t>represand</a:t>
            </a:r>
            <a:r>
              <a:rPr lang="pl-PL" dirty="0">
                <a:solidFill>
                  <a:schemeClr val="accent3">
                    <a:lumMod val="25000"/>
                  </a:schemeClr>
                </a:solidFill>
              </a:rPr>
              <a:t> the </a:t>
            </a:r>
            <a:r>
              <a:rPr lang="pl-PL" dirty="0" err="1">
                <a:solidFill>
                  <a:schemeClr val="accent3">
                    <a:lumMod val="25000"/>
                  </a:schemeClr>
                </a:solidFill>
              </a:rPr>
              <a:t>launchase</a:t>
            </a:r>
            <a:r>
              <a:rPr lang="pl-PL" dirty="0">
                <a:solidFill>
                  <a:schemeClr val="accent3">
                    <a:lumMod val="25000"/>
                  </a:schemeClr>
                </a:solidFill>
              </a:rPr>
              <a:t> with </a:t>
            </a:r>
            <a:r>
              <a:rPr lang="pl-PL" dirty="0" err="1">
                <a:solidFill>
                  <a:schemeClr val="accent3">
                    <a:lumMod val="25000"/>
                  </a:schemeClr>
                </a:solidFill>
              </a:rPr>
              <a:t>color-labeled</a:t>
            </a:r>
            <a:r>
              <a:rPr lang="pl-PL" dirty="0">
                <a:solidFill>
                  <a:schemeClr val="accent3">
                    <a:lumMod val="25000"/>
                  </a:schemeClr>
                </a:solidFill>
              </a:rPr>
              <a:t> </a:t>
            </a:r>
            <a:r>
              <a:rPr lang="pl-PL" dirty="0" err="1">
                <a:solidFill>
                  <a:schemeClr val="accent3">
                    <a:lumMod val="25000"/>
                  </a:schemeClr>
                </a:solidFill>
              </a:rPr>
              <a:t>marks</a:t>
            </a:r>
            <a:r>
              <a:rPr lang="pl-PL" dirty="0">
                <a:solidFill>
                  <a:schemeClr val="accent3">
                    <a:lumMod val="25000"/>
                  </a:schemeClr>
                </a:solidFill>
              </a:rPr>
              <a:t> </a:t>
            </a:r>
            <a:r>
              <a:rPr lang="pl-PL" dirty="0" err="1">
                <a:solidFill>
                  <a:schemeClr val="accent3">
                    <a:lumMod val="25000"/>
                  </a:schemeClr>
                </a:solidFill>
              </a:rPr>
              <a:t>represanting</a:t>
            </a:r>
            <a:r>
              <a:rPr lang="pl-PL" dirty="0">
                <a:solidFill>
                  <a:schemeClr val="accent3">
                    <a:lumMod val="25000"/>
                  </a:schemeClr>
                </a:solidFill>
              </a:rPr>
              <a:t> </a:t>
            </a:r>
            <a:r>
              <a:rPr lang="pl-PL" dirty="0" err="1">
                <a:solidFill>
                  <a:schemeClr val="accent3">
                    <a:lumMod val="25000"/>
                  </a:schemeClr>
                </a:solidFill>
              </a:rPr>
              <a:t>outcome</a:t>
            </a:r>
            <a:r>
              <a:rPr lang="pl-PL" dirty="0">
                <a:solidFill>
                  <a:schemeClr val="accent3">
                    <a:lumMod val="25000"/>
                  </a:schemeClr>
                </a:solidFill>
              </a:rPr>
              <a:t>:</a:t>
            </a:r>
          </a:p>
          <a:p>
            <a:pPr>
              <a:spcBef>
                <a:spcPts val="1400"/>
              </a:spcBef>
            </a:pPr>
            <a:r>
              <a:rPr lang="pl-PL" dirty="0">
                <a:solidFill>
                  <a:schemeClr val="accent3">
                    <a:lumMod val="25000"/>
                  </a:schemeClr>
                </a:solidFill>
              </a:rPr>
              <a:t>Green – </a:t>
            </a:r>
            <a:r>
              <a:rPr lang="pl-PL" dirty="0" err="1">
                <a:solidFill>
                  <a:schemeClr val="accent3">
                    <a:lumMod val="25000"/>
                  </a:schemeClr>
                </a:solidFill>
              </a:rPr>
              <a:t>success</a:t>
            </a:r>
            <a:endParaRPr lang="pl-PL" dirty="0">
              <a:solidFill>
                <a:schemeClr val="accent3">
                  <a:lumMod val="25000"/>
                </a:schemeClr>
              </a:solidFill>
            </a:endParaRPr>
          </a:p>
          <a:p>
            <a:pPr>
              <a:spcBef>
                <a:spcPts val="1400"/>
              </a:spcBef>
            </a:pPr>
            <a:r>
              <a:rPr lang="pl-PL" dirty="0">
                <a:solidFill>
                  <a:schemeClr val="accent3">
                    <a:lumMod val="25000"/>
                  </a:schemeClr>
                </a:solidFill>
              </a:rPr>
              <a:t>Red – </a:t>
            </a:r>
            <a:r>
              <a:rPr lang="pl-PL" dirty="0" err="1">
                <a:solidFill>
                  <a:schemeClr val="accent3">
                    <a:lumMod val="25000"/>
                  </a:schemeClr>
                </a:solidFill>
              </a:rPr>
              <a:t>fail</a:t>
            </a:r>
            <a:r>
              <a:rPr lang="pl-PL" dirty="0">
                <a:solidFill>
                  <a:schemeClr val="accent3">
                    <a:lumMod val="25000"/>
                  </a:schemeClr>
                </a:solidFill>
              </a:rPr>
              <a:t> </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C</a:t>
            </a:r>
            <a:r>
              <a:rPr lang="en-US" dirty="0" err="1">
                <a:solidFill>
                  <a:srgbClr val="0B49CB"/>
                </a:solidFill>
                <a:latin typeface="Abadi"/>
              </a:rPr>
              <a:t>olor</a:t>
            </a:r>
            <a:r>
              <a:rPr lang="en-US" dirty="0">
                <a:solidFill>
                  <a:srgbClr val="0B49CB"/>
                </a:solidFill>
                <a:latin typeface="Abadi"/>
              </a:rPr>
              <a:t>-labeled launch outcomes</a:t>
            </a:r>
          </a:p>
        </p:txBody>
      </p:sp>
      <p:pic>
        <p:nvPicPr>
          <p:cNvPr id="4" name="Obraz 3">
            <a:extLst>
              <a:ext uri="{FF2B5EF4-FFF2-40B4-BE49-F238E27FC236}">
                <a16:creationId xmlns:a16="http://schemas.microsoft.com/office/drawing/2014/main" id="{4DBE197E-EB1B-9962-7777-B49C81E4A8E3}"/>
              </a:ext>
            </a:extLst>
          </p:cNvPr>
          <p:cNvPicPr>
            <a:picLocks noChangeAspect="1"/>
          </p:cNvPicPr>
          <p:nvPr/>
        </p:nvPicPr>
        <p:blipFill>
          <a:blip r:embed="rId3"/>
          <a:stretch>
            <a:fillRect/>
          </a:stretch>
        </p:blipFill>
        <p:spPr>
          <a:xfrm>
            <a:off x="4779212" y="1825625"/>
            <a:ext cx="6642777" cy="40263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523964" cy="4314825"/>
          </a:xfrm>
          <a:prstGeom prst="rect">
            <a:avLst/>
          </a:prstGeom>
        </p:spPr>
        <p:txBody>
          <a:bodyPr lIns="91440" tIns="45720" rIns="91440" bIns="45720" anchor="t">
            <a:normAutofit/>
          </a:bodyPr>
          <a:lstStyle/>
          <a:p>
            <a:pPr>
              <a:lnSpc>
                <a:spcPct val="100000"/>
              </a:lnSpc>
              <a:spcBef>
                <a:spcPts val="1400"/>
              </a:spcBef>
            </a:pPr>
            <a:r>
              <a:rPr lang="pl-PL" sz="2200" dirty="0">
                <a:solidFill>
                  <a:schemeClr val="accent3">
                    <a:lumMod val="25000"/>
                  </a:schemeClr>
                </a:solidFill>
                <a:latin typeface="Abadi" panose="020B0604020104020204" pitchFamily="34" charset="0"/>
              </a:rPr>
              <a:t>Map </a:t>
            </a:r>
            <a:r>
              <a:rPr lang="pl-PL" sz="2200" dirty="0" err="1">
                <a:solidFill>
                  <a:schemeClr val="accent3">
                    <a:lumMod val="25000"/>
                  </a:schemeClr>
                </a:solidFill>
                <a:latin typeface="Abadi" panose="020B0604020104020204" pitchFamily="34" charset="0"/>
              </a:rPr>
              <a:t>shows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distances</a:t>
            </a:r>
            <a:r>
              <a:rPr lang="pl-PL" sz="2200" dirty="0">
                <a:solidFill>
                  <a:schemeClr val="accent3">
                    <a:lumMod val="25000"/>
                  </a:schemeClr>
                </a:solidFill>
                <a:latin typeface="Abadi" panose="020B0604020104020204" pitchFamily="34" charset="0"/>
              </a:rPr>
              <a:t> to the </a:t>
            </a:r>
            <a:r>
              <a:rPr lang="pl-PL" sz="2200" dirty="0" err="1">
                <a:solidFill>
                  <a:schemeClr val="accent3">
                    <a:lumMod val="25000"/>
                  </a:schemeClr>
                </a:solidFill>
                <a:latin typeface="Abadi" panose="020B0604020104020204" pitchFamily="34" charset="0"/>
              </a:rPr>
              <a:t>nearest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places</a:t>
            </a:r>
            <a:r>
              <a:rPr lang="pl-PL" sz="2200" dirty="0">
                <a:solidFill>
                  <a:schemeClr val="accent3">
                    <a:lumMod val="25000"/>
                  </a:schemeClr>
                </a:solidFill>
                <a:latin typeface="Abadi" panose="020B0604020104020204" pitchFamily="34" charset="0"/>
              </a:rPr>
              <a:t>:</a:t>
            </a:r>
          </a:p>
          <a:p>
            <a:pPr lvl="1">
              <a:lnSpc>
                <a:spcPct val="100000"/>
              </a:lnSpc>
              <a:spcBef>
                <a:spcPts val="1400"/>
              </a:spcBef>
            </a:pPr>
            <a:r>
              <a:rPr lang="pl-PL" sz="1800" dirty="0">
                <a:solidFill>
                  <a:schemeClr val="accent3">
                    <a:lumMod val="25000"/>
                  </a:schemeClr>
                </a:solidFill>
                <a:latin typeface="Abadi" panose="020B0604020104020204" pitchFamily="34" charset="0"/>
              </a:rPr>
              <a:t>City – Melbourne 53.9 km</a:t>
            </a:r>
          </a:p>
          <a:p>
            <a:pPr lvl="1">
              <a:lnSpc>
                <a:spcPct val="100000"/>
              </a:lnSpc>
              <a:spcBef>
                <a:spcPts val="1400"/>
              </a:spcBef>
            </a:pPr>
            <a:r>
              <a:rPr lang="pl-PL" sz="1800" dirty="0">
                <a:solidFill>
                  <a:schemeClr val="accent3">
                    <a:lumMod val="25000"/>
                  </a:schemeClr>
                </a:solidFill>
                <a:latin typeface="Abadi" panose="020B0604020104020204" pitchFamily="34" charset="0"/>
              </a:rPr>
              <a:t>Railway – 1.22 km</a:t>
            </a:r>
          </a:p>
          <a:p>
            <a:pPr lvl="1">
              <a:lnSpc>
                <a:spcPct val="100000"/>
              </a:lnSpc>
              <a:spcBef>
                <a:spcPts val="1400"/>
              </a:spcBef>
            </a:pPr>
            <a:r>
              <a:rPr lang="pl-PL" sz="1800" dirty="0" err="1">
                <a:solidFill>
                  <a:schemeClr val="accent3">
                    <a:lumMod val="25000"/>
                  </a:schemeClr>
                </a:solidFill>
                <a:latin typeface="Abadi" panose="020B0604020104020204" pitchFamily="34" charset="0"/>
              </a:rPr>
              <a:t>Highway</a:t>
            </a:r>
            <a:r>
              <a:rPr lang="pl-PL" sz="1800" dirty="0">
                <a:solidFill>
                  <a:schemeClr val="accent3">
                    <a:lumMod val="25000"/>
                  </a:schemeClr>
                </a:solidFill>
                <a:latin typeface="Abadi" panose="020B0604020104020204" pitchFamily="34" charset="0"/>
              </a:rPr>
              <a:t> – 0.57 km</a:t>
            </a:r>
          </a:p>
          <a:p>
            <a:pPr lvl="1">
              <a:lnSpc>
                <a:spcPct val="100000"/>
              </a:lnSpc>
              <a:spcBef>
                <a:spcPts val="1400"/>
              </a:spcBef>
            </a:pPr>
            <a:r>
              <a:rPr lang="pl-PL" sz="1800" dirty="0" err="1">
                <a:solidFill>
                  <a:schemeClr val="accent3">
                    <a:lumMod val="25000"/>
                  </a:schemeClr>
                </a:solidFill>
                <a:latin typeface="Abadi" panose="020B0604020104020204" pitchFamily="34" charset="0"/>
              </a:rPr>
              <a:t>Coastline</a:t>
            </a:r>
            <a:r>
              <a:rPr lang="pl-PL" sz="1800" dirty="0">
                <a:solidFill>
                  <a:schemeClr val="accent3">
                    <a:lumMod val="25000"/>
                  </a:schemeClr>
                </a:solidFill>
                <a:latin typeface="Abadi" panose="020B0604020104020204" pitchFamily="34" charset="0"/>
              </a:rPr>
              <a:t> – 0.85 km</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err="1">
                <a:solidFill>
                  <a:srgbClr val="0B49CB"/>
                </a:solidFill>
                <a:latin typeface="Abadi"/>
              </a:rPr>
              <a:t>Distance</a:t>
            </a:r>
            <a:r>
              <a:rPr lang="pl-PL" dirty="0">
                <a:solidFill>
                  <a:srgbClr val="0B49CB"/>
                </a:solidFill>
                <a:latin typeface="Abadi"/>
              </a:rPr>
              <a:t> to </a:t>
            </a:r>
            <a:r>
              <a:rPr lang="en-US" dirty="0">
                <a:solidFill>
                  <a:srgbClr val="0B49CB"/>
                </a:solidFill>
                <a:latin typeface="Abadi"/>
              </a:rPr>
              <a:t>railway, highway</a:t>
            </a:r>
            <a:r>
              <a:rPr lang="pl-PL" dirty="0">
                <a:solidFill>
                  <a:srgbClr val="0B49CB"/>
                </a:solidFill>
                <a:latin typeface="Abadi"/>
              </a:rPr>
              <a:t> and</a:t>
            </a:r>
            <a:r>
              <a:rPr lang="en-US" dirty="0">
                <a:solidFill>
                  <a:srgbClr val="0B49CB"/>
                </a:solidFill>
                <a:latin typeface="Abadi"/>
              </a:rPr>
              <a:t> coastline</a:t>
            </a:r>
          </a:p>
        </p:txBody>
      </p:sp>
      <p:pic>
        <p:nvPicPr>
          <p:cNvPr id="4" name="Obraz 3">
            <a:extLst>
              <a:ext uri="{FF2B5EF4-FFF2-40B4-BE49-F238E27FC236}">
                <a16:creationId xmlns:a16="http://schemas.microsoft.com/office/drawing/2014/main" id="{1913C86F-3983-F4BC-FA52-621401992E5A}"/>
              </a:ext>
            </a:extLst>
          </p:cNvPr>
          <p:cNvPicPr>
            <a:picLocks noChangeAspect="1"/>
          </p:cNvPicPr>
          <p:nvPr/>
        </p:nvPicPr>
        <p:blipFill>
          <a:blip r:embed="rId3"/>
          <a:stretch>
            <a:fillRect/>
          </a:stretch>
        </p:blipFill>
        <p:spPr>
          <a:xfrm>
            <a:off x="4304054" y="1580868"/>
            <a:ext cx="7153918" cy="4321225"/>
          </a:xfrm>
          <a:prstGeom prst="rect">
            <a:avLst/>
          </a:prstGeom>
        </p:spPr>
      </p:pic>
      <p:pic>
        <p:nvPicPr>
          <p:cNvPr id="7" name="Obraz 6">
            <a:extLst>
              <a:ext uri="{FF2B5EF4-FFF2-40B4-BE49-F238E27FC236}">
                <a16:creationId xmlns:a16="http://schemas.microsoft.com/office/drawing/2014/main" id="{EE37B1D8-16BA-EE0F-14E7-7D08E062ECE8}"/>
              </a:ext>
            </a:extLst>
          </p:cNvPr>
          <p:cNvPicPr>
            <a:picLocks noChangeAspect="1"/>
          </p:cNvPicPr>
          <p:nvPr/>
        </p:nvPicPr>
        <p:blipFill>
          <a:blip r:embed="rId4"/>
          <a:stretch>
            <a:fillRect/>
          </a:stretch>
        </p:blipFill>
        <p:spPr>
          <a:xfrm>
            <a:off x="7563380" y="2117434"/>
            <a:ext cx="3404598" cy="3159698"/>
          </a:xfrm>
          <a:prstGeom prst="rect">
            <a:avLst/>
          </a:prstGeom>
          <a:ln w="28575">
            <a:solidFill>
              <a:schemeClr val="tx1"/>
            </a:solidFill>
          </a:ln>
        </p:spPr>
      </p:pic>
      <mc:AlternateContent xmlns:mc="http://schemas.openxmlformats.org/markup-compatibility/2006">
        <mc:Choice xmlns:p14="http://schemas.microsoft.com/office/powerpoint/2010/main" Requires="p14">
          <p:contentPart p14:bwMode="auto" r:id="rId5">
            <p14:nvContentPartPr>
              <p14:cNvPr id="10" name="Pismo odręczne 9">
                <a:extLst>
                  <a:ext uri="{FF2B5EF4-FFF2-40B4-BE49-F238E27FC236}">
                    <a16:creationId xmlns:a16="http://schemas.microsoft.com/office/drawing/2014/main" id="{9E76C3D0-2B24-DCB8-0FA0-17442439771C}"/>
                  </a:ext>
                </a:extLst>
              </p14:cNvPr>
              <p14:cNvContentPartPr/>
              <p14:nvPr/>
            </p14:nvContentPartPr>
            <p14:xfrm>
              <a:off x="5951482" y="2426438"/>
              <a:ext cx="1584360" cy="2858040"/>
            </p14:xfrm>
          </p:contentPart>
        </mc:Choice>
        <mc:Fallback>
          <p:pic>
            <p:nvPicPr>
              <p:cNvPr id="10" name="Pismo odręczne 9">
                <a:extLst>
                  <a:ext uri="{FF2B5EF4-FFF2-40B4-BE49-F238E27FC236}">
                    <a16:creationId xmlns:a16="http://schemas.microsoft.com/office/drawing/2014/main" id="{9E76C3D0-2B24-DCB8-0FA0-17442439771C}"/>
                  </a:ext>
                </a:extLst>
              </p:cNvPr>
              <p:cNvPicPr/>
              <p:nvPr/>
            </p:nvPicPr>
            <p:blipFill>
              <a:blip r:embed="rId6"/>
              <a:stretch>
                <a:fillRect/>
              </a:stretch>
            </p:blipFill>
            <p:spPr>
              <a:xfrm>
                <a:off x="5942482" y="2417798"/>
                <a:ext cx="1602000" cy="2875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Pismo odręczne 10">
                <a:extLst>
                  <a:ext uri="{FF2B5EF4-FFF2-40B4-BE49-F238E27FC236}">
                    <a16:creationId xmlns:a16="http://schemas.microsoft.com/office/drawing/2014/main" id="{6F7A7973-4EB5-F2B7-8A67-FEC80100C3A8}"/>
                  </a:ext>
                </a:extLst>
              </p14:cNvPr>
              <p14:cNvContentPartPr/>
              <p14:nvPr/>
            </p14:nvContentPartPr>
            <p14:xfrm>
              <a:off x="5947720" y="2420307"/>
              <a:ext cx="135360" cy="360"/>
            </p14:xfrm>
          </p:contentPart>
        </mc:Choice>
        <mc:Fallback>
          <p:pic>
            <p:nvPicPr>
              <p:cNvPr id="11" name="Pismo odręczne 10">
                <a:extLst>
                  <a:ext uri="{FF2B5EF4-FFF2-40B4-BE49-F238E27FC236}">
                    <a16:creationId xmlns:a16="http://schemas.microsoft.com/office/drawing/2014/main" id="{6F7A7973-4EB5-F2B7-8A67-FEC80100C3A8}"/>
                  </a:ext>
                </a:extLst>
              </p:cNvPr>
              <p:cNvPicPr/>
              <p:nvPr/>
            </p:nvPicPr>
            <p:blipFill>
              <a:blip r:embed="rId8"/>
              <a:stretch>
                <a:fillRect/>
              </a:stretch>
            </p:blipFill>
            <p:spPr>
              <a:xfrm>
                <a:off x="5938720" y="2411307"/>
                <a:ext cx="153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Pismo odręczne 11">
                <a:extLst>
                  <a:ext uri="{FF2B5EF4-FFF2-40B4-BE49-F238E27FC236}">
                    <a16:creationId xmlns:a16="http://schemas.microsoft.com/office/drawing/2014/main" id="{5FE84B11-A6A5-3B8F-E72A-3B0532207902}"/>
                  </a:ext>
                </a:extLst>
              </p14:cNvPr>
              <p14:cNvContentPartPr/>
              <p14:nvPr/>
            </p14:nvContentPartPr>
            <p14:xfrm>
              <a:off x="5956360" y="2305827"/>
              <a:ext cx="119520" cy="360"/>
            </p14:xfrm>
          </p:contentPart>
        </mc:Choice>
        <mc:Fallback>
          <p:pic>
            <p:nvPicPr>
              <p:cNvPr id="12" name="Pismo odręczne 11">
                <a:extLst>
                  <a:ext uri="{FF2B5EF4-FFF2-40B4-BE49-F238E27FC236}">
                    <a16:creationId xmlns:a16="http://schemas.microsoft.com/office/drawing/2014/main" id="{5FE84B11-A6A5-3B8F-E72A-3B0532207902}"/>
                  </a:ext>
                </a:extLst>
              </p:cNvPr>
              <p:cNvPicPr/>
              <p:nvPr/>
            </p:nvPicPr>
            <p:blipFill>
              <a:blip r:embed="rId10"/>
              <a:stretch>
                <a:fillRect/>
              </a:stretch>
            </p:blipFill>
            <p:spPr>
              <a:xfrm>
                <a:off x="5947360" y="2297187"/>
                <a:ext cx="137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Pismo odręczne 12">
                <a:extLst>
                  <a:ext uri="{FF2B5EF4-FFF2-40B4-BE49-F238E27FC236}">
                    <a16:creationId xmlns:a16="http://schemas.microsoft.com/office/drawing/2014/main" id="{EB19C76D-C8C3-3F57-A821-1B291106B2D9}"/>
                  </a:ext>
                </a:extLst>
              </p14:cNvPr>
              <p14:cNvContentPartPr/>
              <p14:nvPr/>
            </p14:nvContentPartPr>
            <p14:xfrm>
              <a:off x="5945920" y="2303307"/>
              <a:ext cx="360" cy="109800"/>
            </p14:xfrm>
          </p:contentPart>
        </mc:Choice>
        <mc:Fallback>
          <p:pic>
            <p:nvPicPr>
              <p:cNvPr id="13" name="Pismo odręczne 12">
                <a:extLst>
                  <a:ext uri="{FF2B5EF4-FFF2-40B4-BE49-F238E27FC236}">
                    <a16:creationId xmlns:a16="http://schemas.microsoft.com/office/drawing/2014/main" id="{EB19C76D-C8C3-3F57-A821-1B291106B2D9}"/>
                  </a:ext>
                </a:extLst>
              </p:cNvPr>
              <p:cNvPicPr/>
              <p:nvPr/>
            </p:nvPicPr>
            <p:blipFill>
              <a:blip r:embed="rId12"/>
              <a:stretch>
                <a:fillRect/>
              </a:stretch>
            </p:blipFill>
            <p:spPr>
              <a:xfrm>
                <a:off x="5936920" y="2294667"/>
                <a:ext cx="180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Pismo odręczne 13">
                <a:extLst>
                  <a:ext uri="{FF2B5EF4-FFF2-40B4-BE49-F238E27FC236}">
                    <a16:creationId xmlns:a16="http://schemas.microsoft.com/office/drawing/2014/main" id="{279E7ACE-AB6E-CBEB-5125-BFC99F9C34DD}"/>
                  </a:ext>
                </a:extLst>
              </p14:cNvPr>
              <p14:cNvContentPartPr/>
              <p14:nvPr/>
            </p14:nvContentPartPr>
            <p14:xfrm>
              <a:off x="6085600" y="2303307"/>
              <a:ext cx="360" cy="114120"/>
            </p14:xfrm>
          </p:contentPart>
        </mc:Choice>
        <mc:Fallback>
          <p:pic>
            <p:nvPicPr>
              <p:cNvPr id="14" name="Pismo odręczne 13">
                <a:extLst>
                  <a:ext uri="{FF2B5EF4-FFF2-40B4-BE49-F238E27FC236}">
                    <a16:creationId xmlns:a16="http://schemas.microsoft.com/office/drawing/2014/main" id="{279E7ACE-AB6E-CBEB-5125-BFC99F9C34DD}"/>
                  </a:ext>
                </a:extLst>
              </p:cNvPr>
              <p:cNvPicPr/>
              <p:nvPr/>
            </p:nvPicPr>
            <p:blipFill>
              <a:blip r:embed="rId14"/>
              <a:stretch>
                <a:fillRect/>
              </a:stretch>
            </p:blipFill>
            <p:spPr>
              <a:xfrm>
                <a:off x="6076600" y="2294307"/>
                <a:ext cx="180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Pismo odręczne 14">
                <a:extLst>
                  <a:ext uri="{FF2B5EF4-FFF2-40B4-BE49-F238E27FC236}">
                    <a16:creationId xmlns:a16="http://schemas.microsoft.com/office/drawing/2014/main" id="{4883A83A-B2FA-C7DD-B3FF-D2C08147739D}"/>
                  </a:ext>
                </a:extLst>
              </p14:cNvPr>
              <p14:cNvContentPartPr/>
              <p14:nvPr/>
            </p14:nvContentPartPr>
            <p14:xfrm>
              <a:off x="5962730" y="2106040"/>
              <a:ext cx="1570320" cy="192960"/>
            </p14:xfrm>
          </p:contentPart>
        </mc:Choice>
        <mc:Fallback>
          <p:pic>
            <p:nvPicPr>
              <p:cNvPr id="15" name="Pismo odręczne 14">
                <a:extLst>
                  <a:ext uri="{FF2B5EF4-FFF2-40B4-BE49-F238E27FC236}">
                    <a16:creationId xmlns:a16="http://schemas.microsoft.com/office/drawing/2014/main" id="{4883A83A-B2FA-C7DD-B3FF-D2C08147739D}"/>
                  </a:ext>
                </a:extLst>
              </p:cNvPr>
              <p:cNvPicPr/>
              <p:nvPr/>
            </p:nvPicPr>
            <p:blipFill>
              <a:blip r:embed="rId16"/>
              <a:stretch>
                <a:fillRect/>
              </a:stretch>
            </p:blipFill>
            <p:spPr>
              <a:xfrm>
                <a:off x="5953730" y="2097040"/>
                <a:ext cx="15879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Pismo odręczne 15">
                <a:extLst>
                  <a:ext uri="{FF2B5EF4-FFF2-40B4-BE49-F238E27FC236}">
                    <a16:creationId xmlns:a16="http://schemas.microsoft.com/office/drawing/2014/main" id="{D419D881-F9FE-71DA-A266-0A82C57BFEC6}"/>
                  </a:ext>
                </a:extLst>
              </p14:cNvPr>
              <p14:cNvContentPartPr/>
              <p14:nvPr/>
            </p14:nvContentPartPr>
            <p14:xfrm>
              <a:off x="6102410" y="2242480"/>
              <a:ext cx="1425600" cy="75240"/>
            </p14:xfrm>
          </p:contentPart>
        </mc:Choice>
        <mc:Fallback>
          <p:pic>
            <p:nvPicPr>
              <p:cNvPr id="16" name="Pismo odręczne 15">
                <a:extLst>
                  <a:ext uri="{FF2B5EF4-FFF2-40B4-BE49-F238E27FC236}">
                    <a16:creationId xmlns:a16="http://schemas.microsoft.com/office/drawing/2014/main" id="{D419D881-F9FE-71DA-A266-0A82C57BFEC6}"/>
                  </a:ext>
                </a:extLst>
              </p:cNvPr>
              <p:cNvPicPr/>
              <p:nvPr/>
            </p:nvPicPr>
            <p:blipFill>
              <a:blip r:embed="rId18"/>
              <a:stretch>
                <a:fillRect/>
              </a:stretch>
            </p:blipFill>
            <p:spPr>
              <a:xfrm>
                <a:off x="6093410" y="2233840"/>
                <a:ext cx="14432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Pismo odręczne 16">
                <a:extLst>
                  <a:ext uri="{FF2B5EF4-FFF2-40B4-BE49-F238E27FC236}">
                    <a16:creationId xmlns:a16="http://schemas.microsoft.com/office/drawing/2014/main" id="{6FECFC32-86AB-13B6-DC38-F3B47783AC23}"/>
                  </a:ext>
                </a:extLst>
              </p14:cNvPr>
              <p14:cNvContentPartPr/>
              <p14:nvPr/>
            </p14:nvContentPartPr>
            <p14:xfrm>
              <a:off x="6093050" y="2436520"/>
              <a:ext cx="1438920" cy="830880"/>
            </p14:xfrm>
          </p:contentPart>
        </mc:Choice>
        <mc:Fallback>
          <p:pic>
            <p:nvPicPr>
              <p:cNvPr id="17" name="Pismo odręczne 16">
                <a:extLst>
                  <a:ext uri="{FF2B5EF4-FFF2-40B4-BE49-F238E27FC236}">
                    <a16:creationId xmlns:a16="http://schemas.microsoft.com/office/drawing/2014/main" id="{6FECFC32-86AB-13B6-DC38-F3B47783AC23}"/>
                  </a:ext>
                </a:extLst>
              </p:cNvPr>
              <p:cNvPicPr/>
              <p:nvPr/>
            </p:nvPicPr>
            <p:blipFill>
              <a:blip r:embed="rId20"/>
              <a:stretch>
                <a:fillRect/>
              </a:stretch>
            </p:blipFill>
            <p:spPr>
              <a:xfrm>
                <a:off x="6084050" y="2427880"/>
                <a:ext cx="1456560" cy="848520"/>
              </a:xfrm>
              <a:prstGeom prst="rect">
                <a:avLst/>
              </a:prstGeom>
            </p:spPr>
          </p:pic>
        </mc:Fallback>
      </mc:AlternateContent>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833" y="1828800"/>
            <a:ext cx="10806583" cy="4876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r>
              <a:rPr lang="pl-PL" sz="2200" dirty="0">
                <a:solidFill>
                  <a:schemeClr val="accent3">
                    <a:lumMod val="25000"/>
                  </a:schemeClr>
                </a:solidFill>
                <a:latin typeface="Abadi" panose="020B0604020104020204" pitchFamily="34" charset="0"/>
              </a:rPr>
              <a:t>:</a:t>
            </a:r>
          </a:p>
          <a:p>
            <a:pPr lvl="1" algn="just">
              <a:spcBef>
                <a:spcPts val="1400"/>
              </a:spcBef>
            </a:pPr>
            <a:r>
              <a:rPr lang="en-US" sz="1800" dirty="0">
                <a:solidFill>
                  <a:schemeClr val="accent3">
                    <a:lumMod val="25000"/>
                  </a:schemeClr>
                </a:solidFill>
                <a:latin typeface="Abadi" panose="020B0604020104020204" pitchFamily="34" charset="0"/>
              </a:rPr>
              <a:t>SpaceX, a pioneering aerospace manufacturer, has revolutionized the space industry with its Falcon 9 rocket, which is partially reusable. This reusability, particularly of the rocket's first-stage booster, significantly reduces the cost of space launches. While SpaceX advertises launch costs at $62 million, competitors often charge upwards of $165 million. The ability to recover and reuse the first stage is a key factor in SpaceX's cost advantage. As the space launch market becomes more competitive, the ability to predict the success of these landings has become increasingly important. Accurate predictions can provide crucial insights for companies looking to compete with SpaceX, enabling them to estimate launch costs and make informed strategic decisions. </a:t>
            </a:r>
          </a:p>
          <a:p>
            <a:pPr>
              <a:spcBef>
                <a:spcPts val="1400"/>
              </a:spcBef>
            </a:pPr>
            <a:r>
              <a:rPr lang="en-US" sz="2200" dirty="0">
                <a:solidFill>
                  <a:schemeClr val="accent3">
                    <a:lumMod val="25000"/>
                  </a:schemeClr>
                </a:solidFill>
                <a:latin typeface="Abadi" panose="020B0604020104020204" pitchFamily="34" charset="0"/>
              </a:rPr>
              <a:t>Problems you want to find answers</a:t>
            </a:r>
            <a:r>
              <a:rPr lang="pl-PL" sz="2200" dirty="0">
                <a:solidFill>
                  <a:schemeClr val="accent3">
                    <a:lumMod val="25000"/>
                  </a:schemeClr>
                </a:solidFill>
                <a:latin typeface="Abadi" panose="020B0604020104020204" pitchFamily="34" charset="0"/>
              </a:rPr>
              <a:t>:</a:t>
            </a:r>
          </a:p>
          <a:p>
            <a:pPr lvl="1">
              <a:spcBef>
                <a:spcPts val="1400"/>
              </a:spcBef>
            </a:pPr>
            <a:r>
              <a:rPr lang="pl-PL" sz="1800" dirty="0">
                <a:solidFill>
                  <a:schemeClr val="accent3">
                    <a:lumMod val="25000"/>
                  </a:schemeClr>
                </a:solidFill>
                <a:latin typeface="Abadi" panose="020B0604020104020204" pitchFamily="34" charset="0"/>
              </a:rPr>
              <a:t>C</a:t>
            </a:r>
            <a:r>
              <a:rPr lang="en-US" sz="1800" dirty="0">
                <a:solidFill>
                  <a:schemeClr val="accent3">
                    <a:lumMod val="25000"/>
                  </a:schemeClr>
                </a:solidFill>
                <a:latin typeface="Abadi" panose="020B0604020104020204" pitchFamily="34" charset="0"/>
              </a:rPr>
              <a:t>an we accurately predict whether the Falcon 9 first stage will land successfully? </a:t>
            </a:r>
            <a:endParaRPr lang="pl-PL" sz="1800" dirty="0">
              <a:solidFill>
                <a:schemeClr val="accent3">
                  <a:lumMod val="25000"/>
                </a:schemeClr>
              </a:solidFill>
              <a:latin typeface="Abadi" panose="020B0604020104020204" pitchFamily="34" charset="0"/>
            </a:endParaRPr>
          </a:p>
          <a:p>
            <a:pPr lvl="1">
              <a:spcBef>
                <a:spcPts val="1400"/>
              </a:spcBef>
            </a:pPr>
            <a:r>
              <a:rPr lang="pl-PL" sz="1800" dirty="0">
                <a:solidFill>
                  <a:schemeClr val="accent3">
                    <a:lumMod val="25000"/>
                  </a:schemeClr>
                </a:solidFill>
                <a:latin typeface="Abadi" panose="020B0604020104020204" pitchFamily="34" charset="0"/>
              </a:rPr>
              <a:t>W</a:t>
            </a:r>
            <a:r>
              <a:rPr lang="en-US" sz="1800" dirty="0">
                <a:solidFill>
                  <a:schemeClr val="accent3">
                    <a:lumMod val="25000"/>
                  </a:schemeClr>
                </a:solidFill>
                <a:latin typeface="Abadi" panose="020B0604020104020204" pitchFamily="34" charset="0"/>
              </a:rPr>
              <a:t>hat factors most significantly influence landing success? </a:t>
            </a:r>
            <a:endParaRPr lang="pl-PL" sz="1800" dirty="0">
              <a:solidFill>
                <a:schemeClr val="accent3">
                  <a:lumMod val="25000"/>
                </a:schemeClr>
              </a:solidFill>
              <a:latin typeface="Abadi" panose="020B0604020104020204" pitchFamily="34" charset="0"/>
            </a:endParaRPr>
          </a:p>
          <a:p>
            <a:pPr lvl="1">
              <a:spcBef>
                <a:spcPts val="1400"/>
              </a:spcBef>
            </a:pPr>
            <a:r>
              <a:rPr lang="pl-PL" sz="1800" dirty="0">
                <a:solidFill>
                  <a:schemeClr val="accent3">
                    <a:lumMod val="25000"/>
                  </a:schemeClr>
                </a:solidFill>
                <a:latin typeface="Abadi" panose="020B0604020104020204" pitchFamily="34" charset="0"/>
              </a:rPr>
              <a:t>H</a:t>
            </a:r>
            <a:r>
              <a:rPr lang="en-US" sz="1800" dirty="0">
                <a:solidFill>
                  <a:schemeClr val="accent3">
                    <a:lumMod val="25000"/>
                  </a:schemeClr>
                </a:solidFill>
                <a:latin typeface="Abadi" panose="020B0604020104020204" pitchFamily="34" charset="0"/>
              </a:rPr>
              <a:t>ow can these predictions be used to drive strategic business decisions?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638361"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The most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made</a:t>
            </a:r>
            <a:r>
              <a:rPr lang="pl-PL" sz="2200" dirty="0">
                <a:solidFill>
                  <a:schemeClr val="accent3">
                    <a:lumMod val="25000"/>
                  </a:schemeClr>
                </a:solidFill>
                <a:latin typeface="Abadi" panose="020B0604020104020204" pitchFamily="34" charset="0"/>
              </a:rPr>
              <a:t> from KSC LC-39A (41.7%) and the </a:t>
            </a:r>
            <a:r>
              <a:rPr lang="pl-PL" sz="2200" dirty="0" err="1">
                <a:solidFill>
                  <a:schemeClr val="accent3">
                    <a:lumMod val="25000"/>
                  </a:schemeClr>
                </a:solidFill>
                <a:latin typeface="Abadi" panose="020B0604020104020204" pitchFamily="34" charset="0"/>
              </a:rPr>
              <a:t>least</a:t>
            </a:r>
            <a:r>
              <a:rPr lang="pl-PL" sz="2200" dirty="0">
                <a:solidFill>
                  <a:schemeClr val="accent3">
                    <a:lumMod val="25000"/>
                  </a:schemeClr>
                </a:solidFill>
                <a:latin typeface="Abadi" panose="020B0604020104020204" pitchFamily="34" charset="0"/>
              </a:rPr>
              <a:t> from </a:t>
            </a:r>
            <a:br>
              <a:rPr lang="pl-PL" sz="2200" dirty="0">
                <a:solidFill>
                  <a:schemeClr val="accent3">
                    <a:lumMod val="25000"/>
                  </a:schemeClr>
                </a:solidFill>
                <a:latin typeface="Abadi" panose="020B0604020104020204" pitchFamily="34" charset="0"/>
              </a:rPr>
            </a:br>
            <a:r>
              <a:rPr lang="pl-PL" sz="2200" dirty="0">
                <a:solidFill>
                  <a:schemeClr val="accent3">
                    <a:lumMod val="25000"/>
                  </a:schemeClr>
                </a:solidFill>
                <a:latin typeface="Abadi" panose="020B0604020104020204" pitchFamily="34" charset="0"/>
              </a:rPr>
              <a:t>CCAFS SLC-40 (12,5%).</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success count for all sites</a:t>
            </a:r>
          </a:p>
        </p:txBody>
      </p:sp>
      <p:pic>
        <p:nvPicPr>
          <p:cNvPr id="4" name="Obraz 3">
            <a:extLst>
              <a:ext uri="{FF2B5EF4-FFF2-40B4-BE49-F238E27FC236}">
                <a16:creationId xmlns:a16="http://schemas.microsoft.com/office/drawing/2014/main" id="{54520D6C-E3BD-0BD6-FE26-4138109E8472}"/>
              </a:ext>
            </a:extLst>
          </p:cNvPr>
          <p:cNvPicPr>
            <a:picLocks noChangeAspect="1"/>
          </p:cNvPicPr>
          <p:nvPr/>
        </p:nvPicPr>
        <p:blipFill>
          <a:blip r:embed="rId3"/>
          <a:stretch>
            <a:fillRect/>
          </a:stretch>
        </p:blipFill>
        <p:spPr>
          <a:xfrm>
            <a:off x="4681090" y="1992430"/>
            <a:ext cx="6927610" cy="35326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290360" cy="4351338"/>
          </a:xfrm>
          <a:prstGeom prst="rect">
            <a:avLst/>
          </a:prstGeom>
        </p:spPr>
        <p:txBody>
          <a:bodyPr lIns="91440" tIns="45720" rIns="91440" bIns="45720" anchor="t">
            <a:normAutofit/>
          </a:bodyPr>
          <a:lstStyle/>
          <a:p>
            <a:pPr marL="0" indent="0">
              <a:buNone/>
            </a:pPr>
            <a:r>
              <a:rPr lang="pl-PL" dirty="0"/>
              <a:t>The most </a:t>
            </a:r>
            <a:r>
              <a:rPr lang="pl-PL" dirty="0" err="1"/>
              <a:t>successful</a:t>
            </a:r>
            <a:r>
              <a:rPr lang="pl-PL" dirty="0"/>
              <a:t> </a:t>
            </a:r>
            <a:r>
              <a:rPr lang="pl-PL" dirty="0" err="1"/>
              <a:t>launch</a:t>
            </a:r>
            <a:r>
              <a:rPr lang="pl-PL" dirty="0"/>
              <a:t> </a:t>
            </a:r>
            <a:r>
              <a:rPr lang="pl-PL" dirty="0" err="1"/>
              <a:t>site</a:t>
            </a:r>
            <a:r>
              <a:rPr lang="pl-PL" dirty="0"/>
              <a:t> was KSC LC-39A with 76.9% of </a:t>
            </a:r>
            <a:r>
              <a:rPr lang="pl-PL" dirty="0" err="1"/>
              <a:t>success</a:t>
            </a:r>
            <a:r>
              <a:rPr lang="pl-PL" dirty="0"/>
              <a:t> </a:t>
            </a:r>
            <a:r>
              <a:rPr lang="pl-PL" dirty="0" err="1"/>
              <a:t>launches</a:t>
            </a:r>
            <a:r>
              <a:rPr lang="pl-PL" dirty="0"/>
              <a:t>. </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H</a:t>
            </a:r>
            <a:r>
              <a:rPr lang="en-US" dirty="0" err="1">
                <a:solidFill>
                  <a:srgbClr val="0B49CB"/>
                </a:solidFill>
                <a:latin typeface="Abadi"/>
              </a:rPr>
              <a:t>ighest</a:t>
            </a:r>
            <a:r>
              <a:rPr lang="en-US" dirty="0">
                <a:solidFill>
                  <a:srgbClr val="0B49CB"/>
                </a:solidFill>
                <a:latin typeface="Abadi"/>
              </a:rPr>
              <a:t> launch success ratio</a:t>
            </a:r>
          </a:p>
        </p:txBody>
      </p:sp>
      <p:pic>
        <p:nvPicPr>
          <p:cNvPr id="4" name="Obraz 3">
            <a:extLst>
              <a:ext uri="{FF2B5EF4-FFF2-40B4-BE49-F238E27FC236}">
                <a16:creationId xmlns:a16="http://schemas.microsoft.com/office/drawing/2014/main" id="{BF81AD2D-080A-15ED-8B15-BFBBD461A73B}"/>
              </a:ext>
            </a:extLst>
          </p:cNvPr>
          <p:cNvPicPr>
            <a:picLocks noChangeAspect="1"/>
          </p:cNvPicPr>
          <p:nvPr/>
        </p:nvPicPr>
        <p:blipFill>
          <a:blip r:embed="rId3"/>
          <a:stretch>
            <a:fillRect/>
          </a:stretch>
        </p:blipFill>
        <p:spPr>
          <a:xfrm>
            <a:off x="5673933" y="2351926"/>
            <a:ext cx="5611678" cy="2906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37760"/>
            <a:ext cx="10687961" cy="1239202"/>
          </a:xfrm>
          <a:prstGeom prst="rect">
            <a:avLst/>
          </a:prstGeom>
        </p:spPr>
        <p:txBody>
          <a:bodyPr lIns="91440" tIns="45720" rIns="91440" bIns="45720" anchor="t">
            <a:normAutofit/>
          </a:bodyPr>
          <a:lstStyle/>
          <a:p>
            <a:pPr>
              <a:lnSpc>
                <a:spcPct val="100000"/>
              </a:lnSpc>
              <a:spcBef>
                <a:spcPts val="1400"/>
              </a:spcBef>
            </a:pPr>
            <a:r>
              <a:rPr lang="pl-PL" sz="2200" dirty="0">
                <a:solidFill>
                  <a:schemeClr val="accent3">
                    <a:lumMod val="25000"/>
                  </a:schemeClr>
                </a:solidFill>
                <a:latin typeface="Abadi"/>
              </a:rPr>
              <a:t>The </a:t>
            </a:r>
            <a:r>
              <a:rPr lang="pl-PL" sz="2200" dirty="0" err="1">
                <a:solidFill>
                  <a:schemeClr val="accent3">
                    <a:lumMod val="25000"/>
                  </a:schemeClr>
                </a:solidFill>
                <a:latin typeface="Abadi"/>
              </a:rPr>
              <a:t>highest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success</a:t>
            </a:r>
            <a:r>
              <a:rPr lang="pl-PL" sz="2200" dirty="0">
                <a:solidFill>
                  <a:schemeClr val="accent3">
                    <a:lumMod val="25000"/>
                  </a:schemeClr>
                </a:solidFill>
                <a:latin typeface="Abadi"/>
              </a:rPr>
              <a:t> ratio </a:t>
            </a:r>
            <a:r>
              <a:rPr lang="pl-PL" sz="2200" dirty="0" err="1">
                <a:solidFill>
                  <a:schemeClr val="accent3">
                    <a:lumMod val="25000"/>
                  </a:schemeClr>
                </a:solidFill>
                <a:latin typeface="Abadi"/>
              </a:rPr>
              <a:t>has</a:t>
            </a:r>
            <a:r>
              <a:rPr lang="pl-PL" sz="2200" dirty="0">
                <a:solidFill>
                  <a:schemeClr val="accent3">
                    <a:lumMod val="25000"/>
                  </a:schemeClr>
                </a:solidFill>
                <a:latin typeface="Abadi"/>
              </a:rPr>
              <a:t> B5 Booster, but </a:t>
            </a:r>
            <a:r>
              <a:rPr lang="pl-PL" sz="2200" dirty="0" err="1">
                <a:solidFill>
                  <a:schemeClr val="accent3">
                    <a:lumMod val="25000"/>
                  </a:schemeClr>
                </a:solidFill>
                <a:latin typeface="Abadi"/>
              </a:rPr>
              <a:t>it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contains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least</a:t>
            </a:r>
            <a:r>
              <a:rPr lang="pl-PL" sz="2200" dirty="0">
                <a:solidFill>
                  <a:schemeClr val="accent3">
                    <a:lumMod val="25000"/>
                  </a:schemeClr>
                </a:solidFill>
                <a:latin typeface="Abadi"/>
              </a:rPr>
              <a:t> of </a:t>
            </a:r>
            <a:r>
              <a:rPr lang="pl-PL" sz="2200" dirty="0" err="1">
                <a:solidFill>
                  <a:schemeClr val="accent3">
                    <a:lumMod val="25000"/>
                  </a:schemeClr>
                </a:solidFill>
                <a:latin typeface="Abadi"/>
              </a:rPr>
              <a:t>all</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launches</a:t>
            </a:r>
            <a:r>
              <a:rPr lang="pl-PL" sz="2200" dirty="0">
                <a:solidFill>
                  <a:schemeClr val="accent3">
                    <a:lumMod val="25000"/>
                  </a:schemeClr>
                </a:solidFill>
                <a:latin typeface="Abadi"/>
              </a:rPr>
              <a:t>. At </a:t>
            </a:r>
            <a:r>
              <a:rPr lang="pl-PL" sz="2200" dirty="0" err="1">
                <a:solidFill>
                  <a:schemeClr val="accent3">
                    <a:lumMod val="25000"/>
                  </a:schemeClr>
                </a:solidFill>
                <a:latin typeface="Abadi"/>
              </a:rPr>
              <a:t>second</a:t>
            </a:r>
            <a:r>
              <a:rPr lang="pl-PL" sz="2200" dirty="0">
                <a:solidFill>
                  <a:schemeClr val="accent3">
                    <a:lumMod val="25000"/>
                  </a:schemeClr>
                </a:solidFill>
                <a:latin typeface="Abadi"/>
              </a:rPr>
              <a:t> place </a:t>
            </a:r>
            <a:r>
              <a:rPr lang="pl-PL" sz="2200" dirty="0" err="1">
                <a:solidFill>
                  <a:schemeClr val="accent3">
                    <a:lumMod val="25000"/>
                  </a:schemeClr>
                </a:solidFill>
                <a:latin typeface="Abadi"/>
              </a:rPr>
              <a:t>there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could</a:t>
            </a:r>
            <a:r>
              <a:rPr lang="pl-PL" sz="2200" dirty="0">
                <a:solidFill>
                  <a:schemeClr val="accent3">
                    <a:lumMod val="25000"/>
                  </a:schemeClr>
                </a:solidFill>
                <a:latin typeface="Abadi"/>
              </a:rPr>
              <a:t> be FT and B4. At the </a:t>
            </a:r>
            <a:r>
              <a:rPr lang="pl-PL" sz="2200" dirty="0" err="1">
                <a:solidFill>
                  <a:schemeClr val="accent3">
                    <a:lumMod val="25000"/>
                  </a:schemeClr>
                </a:solidFill>
                <a:latin typeface="Abadi"/>
              </a:rPr>
              <a:t>Payload</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range</a:t>
            </a:r>
            <a:r>
              <a:rPr lang="pl-PL" sz="2200" dirty="0">
                <a:solidFill>
                  <a:schemeClr val="accent3">
                    <a:lumMod val="25000"/>
                  </a:schemeClr>
                </a:solidFill>
                <a:latin typeface="Abadi"/>
              </a:rPr>
              <a:t> (0-4000) the most </a:t>
            </a:r>
            <a:r>
              <a:rPr lang="pl-PL" sz="2200" dirty="0" err="1">
                <a:solidFill>
                  <a:schemeClr val="accent3">
                    <a:lumMod val="25000"/>
                  </a:schemeClr>
                </a:solidFill>
                <a:latin typeface="Abadi"/>
              </a:rPr>
              <a:t>successfull</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is</a:t>
            </a:r>
            <a:r>
              <a:rPr lang="pl-PL" sz="2200" dirty="0">
                <a:solidFill>
                  <a:schemeClr val="accent3">
                    <a:lumMod val="25000"/>
                  </a:schemeClr>
                </a:solidFill>
                <a:latin typeface="Abadi"/>
              </a:rPr>
              <a:t>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Obraz 3">
            <a:extLst>
              <a:ext uri="{FF2B5EF4-FFF2-40B4-BE49-F238E27FC236}">
                <a16:creationId xmlns:a16="http://schemas.microsoft.com/office/drawing/2014/main" id="{F2C39204-64B5-A1BB-E4F5-9B977CC6C22B}"/>
              </a:ext>
            </a:extLst>
          </p:cNvPr>
          <p:cNvPicPr>
            <a:picLocks noChangeAspect="1"/>
          </p:cNvPicPr>
          <p:nvPr/>
        </p:nvPicPr>
        <p:blipFill>
          <a:blip r:embed="rId3"/>
          <a:stretch>
            <a:fillRect/>
          </a:stretch>
        </p:blipFill>
        <p:spPr>
          <a:xfrm>
            <a:off x="752019" y="1667127"/>
            <a:ext cx="10687961" cy="29319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3648305"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Three out of </a:t>
            </a:r>
            <a:r>
              <a:rPr lang="pl-PL" sz="2200" dirty="0" err="1">
                <a:solidFill>
                  <a:schemeClr val="accent3">
                    <a:lumMod val="25000"/>
                  </a:schemeClr>
                </a:solidFill>
                <a:latin typeface="Abadi" panose="020B0604020104020204" pitchFamily="34" charset="0"/>
              </a:rPr>
              <a:t>four</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has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highest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validaion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83.33%. </a:t>
            </a:r>
            <a:r>
              <a:rPr lang="pl-PL" sz="2200" dirty="0" err="1">
                <a:solidFill>
                  <a:schemeClr val="accent3">
                    <a:lumMod val="25000"/>
                  </a:schemeClr>
                </a:solidFill>
                <a:latin typeface="Abadi" panose="020B0604020104020204" pitchFamily="34" charset="0"/>
              </a:rPr>
              <a:t>When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comes</a:t>
            </a:r>
            <a:r>
              <a:rPr lang="pl-PL" sz="2200" dirty="0">
                <a:solidFill>
                  <a:schemeClr val="accent3">
                    <a:lumMod val="25000"/>
                  </a:schemeClr>
                </a:solidFill>
                <a:latin typeface="Abadi" panose="020B0604020104020204" pitchFamily="34" charset="0"/>
              </a:rPr>
              <a:t> to </a:t>
            </a:r>
            <a:r>
              <a:rPr lang="pl-PL" sz="2200" dirty="0" err="1">
                <a:solidFill>
                  <a:schemeClr val="accent3">
                    <a:lumMod val="25000"/>
                  </a:schemeClr>
                </a:solidFill>
                <a:latin typeface="Abadi" panose="020B0604020104020204" pitchFamily="34" charset="0"/>
              </a:rPr>
              <a:t>training</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differences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are</a:t>
            </a:r>
            <a:r>
              <a:rPr lang="pl-PL" sz="2200" dirty="0">
                <a:solidFill>
                  <a:schemeClr val="accent3">
                    <a:lumMod val="25000"/>
                  </a:schemeClr>
                </a:solidFill>
                <a:latin typeface="Abadi" panose="020B0604020104020204" pitchFamily="34" charset="0"/>
              </a:rPr>
              <a:t> small, but the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DecissionTree</a:t>
            </a:r>
            <a:r>
              <a:rPr lang="pl-PL" sz="2200" dirty="0">
                <a:solidFill>
                  <a:schemeClr val="accent3">
                    <a:lumMod val="25000"/>
                  </a:schemeClr>
                </a:solidFill>
                <a:latin typeface="Abadi" panose="020B0604020104020204" pitchFamily="34" charset="0"/>
              </a:rPr>
              <a:t> (86%) </a:t>
            </a:r>
            <a:r>
              <a:rPr lang="pl-PL" sz="2200" dirty="0" err="1">
                <a:solidFill>
                  <a:schemeClr val="accent3">
                    <a:lumMod val="25000"/>
                  </a:schemeClr>
                </a:solidFill>
                <a:latin typeface="Abadi" panose="020B0604020104020204" pitchFamily="34" charset="0"/>
              </a:rPr>
              <a:t>which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could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indicate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overfitting</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Obraz 2">
            <a:extLst>
              <a:ext uri="{FF2B5EF4-FFF2-40B4-BE49-F238E27FC236}">
                <a16:creationId xmlns:a16="http://schemas.microsoft.com/office/drawing/2014/main" id="{F437E0A6-8553-036E-425F-37BB8B284055}"/>
              </a:ext>
            </a:extLst>
          </p:cNvPr>
          <p:cNvPicPr>
            <a:picLocks noChangeAspect="1"/>
          </p:cNvPicPr>
          <p:nvPr/>
        </p:nvPicPr>
        <p:blipFill>
          <a:blip r:embed="rId3"/>
          <a:stretch>
            <a:fillRect/>
          </a:stretch>
        </p:blipFill>
        <p:spPr>
          <a:xfrm>
            <a:off x="5086368" y="1419575"/>
            <a:ext cx="5703551" cy="48068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9636" y="1742173"/>
            <a:ext cx="4032996" cy="4126815"/>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Ale the </a:t>
            </a:r>
            <a:r>
              <a:rPr lang="pl-PL" sz="2200" dirty="0" err="1">
                <a:solidFill>
                  <a:schemeClr val="accent3">
                    <a:lumMod val="25000"/>
                  </a:schemeClr>
                </a:solidFill>
                <a:latin typeface="Abadi" panose="020B0604020104020204" pitchFamily="34" charset="0"/>
              </a:rPr>
              <a:t>models</a:t>
            </a:r>
            <a:r>
              <a:rPr lang="pl-PL" sz="2200" dirty="0">
                <a:solidFill>
                  <a:schemeClr val="accent3">
                    <a:lumMod val="25000"/>
                  </a:schemeClr>
                </a:solidFill>
                <a:latin typeface="Abadi" panose="020B0604020104020204" pitchFamily="34" charset="0"/>
              </a:rPr>
              <a:t> with 83.33% </a:t>
            </a:r>
            <a:r>
              <a:rPr lang="pl-PL" sz="2200" dirty="0" err="1">
                <a:solidFill>
                  <a:schemeClr val="accent3">
                    <a:lumMod val="25000"/>
                  </a:schemeClr>
                </a:solidFill>
                <a:latin typeface="Abadi" panose="020B0604020104020204" pitchFamily="34" charset="0"/>
              </a:rPr>
              <a:t>validation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made</a:t>
            </a:r>
            <a:r>
              <a:rPr lang="pl-PL" sz="2200" dirty="0">
                <a:solidFill>
                  <a:schemeClr val="accent3">
                    <a:lumMod val="25000"/>
                  </a:schemeClr>
                </a:solidFill>
                <a:latin typeface="Abadi" panose="020B0604020104020204" pitchFamily="34" charset="0"/>
              </a:rPr>
              <a:t> the same </a:t>
            </a:r>
            <a:r>
              <a:rPr lang="pl-PL" sz="2200" dirty="0" err="1">
                <a:solidFill>
                  <a:schemeClr val="accent3">
                    <a:lumMod val="25000"/>
                  </a:schemeClr>
                </a:solidFill>
                <a:latin typeface="Abadi" panose="020B0604020104020204" pitchFamily="34" charset="0"/>
              </a:rPr>
              <a:t>mistakes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is</a:t>
            </a:r>
            <a:r>
              <a:rPr lang="pl-PL" sz="2200" dirty="0">
                <a:solidFill>
                  <a:schemeClr val="accent3">
                    <a:lumMod val="25000"/>
                  </a:schemeClr>
                </a:solidFill>
                <a:latin typeface="Abadi" panose="020B0604020104020204" pitchFamily="34" charset="0"/>
              </a:rPr>
              <a:t> one problem of </a:t>
            </a:r>
            <a:r>
              <a:rPr lang="en-US" sz="2200" dirty="0">
                <a:solidFill>
                  <a:schemeClr val="accent3">
                    <a:lumMod val="25000"/>
                  </a:schemeClr>
                </a:solidFill>
                <a:latin typeface="Abadi" panose="020B0604020104020204" pitchFamily="34" charset="0"/>
              </a:rPr>
              <a:t>False </a:t>
            </a:r>
            <a:r>
              <a:rPr lang="en-US" sz="2200" dirty="0" err="1">
                <a:solidFill>
                  <a:schemeClr val="accent3">
                    <a:lumMod val="25000"/>
                  </a:schemeClr>
                </a:solidFill>
                <a:latin typeface="Abadi" panose="020B0604020104020204" pitchFamily="34" charset="0"/>
              </a:rPr>
              <a:t>Postive</a:t>
            </a:r>
            <a:r>
              <a:rPr lang="pl-PL"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 </a:t>
            </a:r>
            <a:r>
              <a:rPr lang="pl-PL" sz="2200" dirty="0">
                <a:solidFill>
                  <a:schemeClr val="accent3">
                    <a:lumMod val="25000"/>
                  </a:schemeClr>
                </a:solidFill>
                <a:latin typeface="Abadi" panose="020B0604020104020204" pitchFamily="34" charset="0"/>
              </a:rPr>
              <a:t>– </a:t>
            </a:r>
            <a:br>
              <a:rPr lang="pl-PL"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3 (True label is not landed, Predicted label is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Obraz 2">
            <a:extLst>
              <a:ext uri="{FF2B5EF4-FFF2-40B4-BE49-F238E27FC236}">
                <a16:creationId xmlns:a16="http://schemas.microsoft.com/office/drawing/2014/main" id="{D296D229-0107-9D0B-0640-DD20D600E6B9}"/>
              </a:ext>
            </a:extLst>
          </p:cNvPr>
          <p:cNvPicPr>
            <a:picLocks noChangeAspect="1"/>
          </p:cNvPicPr>
          <p:nvPr/>
        </p:nvPicPr>
        <p:blipFill>
          <a:blip r:embed="rId3"/>
          <a:stretch>
            <a:fillRect/>
          </a:stretch>
        </p:blipFill>
        <p:spPr>
          <a:xfrm>
            <a:off x="5615278" y="1557831"/>
            <a:ext cx="5297812" cy="45282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dirty="0"/>
              <a:t>In conclusion, this project demonstrates that the success of SpaceX Falcon 9 landings can be effectively predicted by analyzing key factors such as launch site, payload mass, and the type of landing attempt (RTLS, ASDS, Ocean). The models built showed a consistent accuracy of around 83%, though they encountered challenges with false positive predictions. The insights gained through this analysis are vital for stakeholders in the aerospace industry, as they enable better decision-making processes, particularly in estimating launch costs and strategizing for competitive advantage in the space launch market.</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8168"/>
            <a:ext cx="10515600" cy="4622692"/>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appendix contains various supplementary materials that were crucial for the development and validation of this project. This includes Python code snippets, SQL queries, detailed data visualizations, and outputs from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used throughout the project. Key assets included in this appendix:</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Python scripts for data collection via web scraping and API integration.</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queries used for data preprocessing and exploratory data analysis.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visualizations such as scatter plots, bar charts, and interactive maps created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and Folium.</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Details of the machine learning models used, including their respective parameters, training, and validation processes.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Confusion matrices showcasing the performance of each model.</a:t>
            </a:r>
            <a:endParaRPr lang="pl-PL"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resources provide a comprehensive understanding of the methodology and tools utilized, ensuring the reproducibility of the study and offering a deeper dive into the technical aspects for interested parties.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primary data was collected from the Wikipedia </a:t>
            </a:r>
            <a:r>
              <a:rPr lang="en-US" sz="2200" dirty="0" err="1">
                <a:solidFill>
                  <a:schemeClr val="accent3">
                    <a:lumMod val="25000"/>
                  </a:schemeClr>
                </a:solidFill>
                <a:latin typeface="Abadi" panose="020B0604020104020204" pitchFamily="34" charset="0"/>
              </a:rPr>
              <a:t>pag</a:t>
            </a:r>
            <a:r>
              <a:rPr lang="pl-PL" sz="2200" dirty="0">
                <a:solidFill>
                  <a:schemeClr val="accent3">
                    <a:lumMod val="25000"/>
                  </a:schemeClr>
                </a:solidFill>
                <a:latin typeface="Abadi" panose="020B0604020104020204" pitchFamily="34" charset="0"/>
              </a:rPr>
              <a:t>e by web </a:t>
            </a:r>
            <a:r>
              <a:rPr lang="pl-PL" sz="2200" dirty="0" err="1">
                <a:solidFill>
                  <a:schemeClr val="accent3">
                    <a:lumMod val="25000"/>
                  </a:schemeClr>
                </a:solidFill>
                <a:latin typeface="Abadi" panose="020B0604020104020204" pitchFamily="34" charset="0"/>
              </a:rPr>
              <a:t>scraping</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https://en.wikipedia.org/wiki/List_of_Falcon_9_and_Falcon_Heavy_launches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using</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request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library</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BeautifulSoup</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Additional data points, such as Booster</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Version, Launch</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Site, and other relevant launch parameters, were collected using </a:t>
            </a:r>
            <a:r>
              <a:rPr lang="pl-PL" sz="2200" dirty="0" err="1">
                <a:solidFill>
                  <a:schemeClr val="accent3">
                    <a:lumMod val="25000"/>
                  </a:schemeClr>
                </a:solidFill>
                <a:latin typeface="Abadi" panose="020B0604020104020204" pitchFamily="34" charset="0"/>
              </a:rPr>
              <a:t>SpaceX</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APIs.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Collection proces:</a:t>
            </a:r>
          </a:p>
          <a:p>
            <a:pPr lvl="1">
              <a:lnSpc>
                <a:spcPct val="100000"/>
              </a:lnSpc>
              <a:spcBef>
                <a:spcPts val="1400"/>
              </a:spcBef>
            </a:pPr>
            <a:r>
              <a:rPr lang="en-US" sz="1800" dirty="0">
                <a:solidFill>
                  <a:schemeClr val="accent3">
                    <a:lumMod val="25000"/>
                  </a:schemeClr>
                </a:solidFill>
                <a:latin typeface="Abadi" panose="020B0604020104020204" pitchFamily="34" charset="0"/>
              </a:rPr>
              <a:t>Identify Data</a:t>
            </a:r>
            <a:r>
              <a:rPr lang="pl-PL"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Sources (Wikipedia and APIs)</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a:t>
            </a:r>
            <a:r>
              <a:rPr lang="pl-PL"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(Extract launch data)</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API Integration</a:t>
            </a:r>
            <a:r>
              <a:rPr lang="pl-PL"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(Enrich data with additional factors)</a:t>
            </a:r>
            <a:endParaRPr lang="pl-PL"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 Data Preprocessing (Cleaning, Handling Missing Data, Format Standardization)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70000" lnSpcReduction="20000"/>
          </a:bodyPr>
          <a:lstStyle/>
          <a:p>
            <a:pPr marL="0" indent="0">
              <a:buNone/>
            </a:pPr>
            <a:r>
              <a:rPr lang="pl-PL" sz="2200" dirty="0" err="1">
                <a:solidFill>
                  <a:srgbClr val="1C7DDB"/>
                </a:solidFill>
                <a:latin typeface="Abadi"/>
              </a:rPr>
              <a:t>BoosterVersion</a:t>
            </a:r>
            <a:r>
              <a:rPr lang="en-US" sz="2200" dirty="0">
                <a:solidFill>
                  <a:srgbClr val="1C7DDB"/>
                </a:solidFill>
                <a:latin typeface="Abadi"/>
              </a:rPr>
              <a:t> = </a:t>
            </a:r>
            <a:r>
              <a:rPr lang="en-US" sz="2200" dirty="0" err="1">
                <a:solidFill>
                  <a:srgbClr val="1C7DDB"/>
                </a:solidFill>
                <a:latin typeface="Abadi"/>
              </a:rPr>
              <a:t>requests.get</a:t>
            </a:r>
            <a:r>
              <a:rPr lang="en-US" sz="2200" dirty="0">
                <a:solidFill>
                  <a:srgbClr val="1C7DDB"/>
                </a:solidFill>
                <a:latin typeface="Abadi"/>
              </a:rPr>
              <a:t>("https://api.spacexdata.com/v4/rockets/"+str(x)).</a:t>
            </a:r>
            <a:r>
              <a:rPr lang="en-US" sz="2200" dirty="0" err="1">
                <a:solidFill>
                  <a:srgbClr val="1C7DDB"/>
                </a:solidFill>
                <a:latin typeface="Abadi"/>
              </a:rPr>
              <a:t>json</a:t>
            </a:r>
            <a:r>
              <a:rPr lang="en-US" sz="2200" dirty="0">
                <a:solidFill>
                  <a:srgbClr val="1C7DDB"/>
                </a:solidFill>
                <a:latin typeface="Abadi"/>
              </a:rPr>
              <a:t>() ['name']</a:t>
            </a:r>
          </a:p>
          <a:p>
            <a:pPr marL="0" indent="0">
              <a:buNone/>
            </a:pPr>
            <a:endParaRPr lang="en-US" sz="2200" dirty="0">
              <a:solidFill>
                <a:srgbClr val="1C7DDB"/>
              </a:solidFill>
              <a:latin typeface="Abadi"/>
            </a:endParaRPr>
          </a:p>
          <a:p>
            <a:pPr marL="0" indent="0">
              <a:buNone/>
            </a:pPr>
            <a:r>
              <a:rPr lang="en-US" sz="2200" dirty="0" err="1">
                <a:solidFill>
                  <a:srgbClr val="1C7DDB"/>
                </a:solidFill>
                <a:latin typeface="Abadi"/>
              </a:rPr>
              <a:t>LaunchSite</a:t>
            </a:r>
            <a:r>
              <a:rPr lang="pl-PL" sz="2200" dirty="0">
                <a:solidFill>
                  <a:srgbClr val="1C7DDB"/>
                </a:solidFill>
                <a:latin typeface="Abadi"/>
              </a:rPr>
              <a:t> = </a:t>
            </a:r>
            <a:r>
              <a:rPr lang="pl-PL" sz="2200" dirty="0" err="1">
                <a:solidFill>
                  <a:srgbClr val="1C7DDB"/>
                </a:solidFill>
                <a:latin typeface="Abadi"/>
              </a:rPr>
              <a:t>requests.get</a:t>
            </a:r>
            <a:r>
              <a:rPr lang="pl-PL" sz="2200" dirty="0">
                <a:solidFill>
                  <a:srgbClr val="1C7DDB"/>
                </a:solidFill>
                <a:latin typeface="Abadi"/>
              </a:rPr>
              <a:t>("https://api.spacexdata.com/v4/launchpads/"+str(x)).json()</a:t>
            </a:r>
            <a:endParaRPr lang="en-US" sz="2200" dirty="0">
              <a:solidFill>
                <a:srgbClr val="1C7DDB"/>
              </a:solidFill>
              <a:latin typeface="Abadi"/>
            </a:endParaRPr>
          </a:p>
          <a:p>
            <a:pPr marL="0" indent="0">
              <a:buNone/>
            </a:pPr>
            <a:endParaRPr lang="pl-PL" sz="2200" dirty="0">
              <a:solidFill>
                <a:srgbClr val="1C7DDB"/>
              </a:solidFill>
              <a:latin typeface="Abadi"/>
            </a:endParaRPr>
          </a:p>
          <a:p>
            <a:pPr marL="0" indent="0">
              <a:buNone/>
            </a:pPr>
            <a:r>
              <a:rPr lang="pl-PL" sz="2200" dirty="0" err="1">
                <a:solidFill>
                  <a:srgbClr val="1C7DDB"/>
                </a:solidFill>
                <a:latin typeface="Abadi"/>
              </a:rPr>
              <a:t>PayloadData</a:t>
            </a:r>
            <a:r>
              <a:rPr lang="en-US" sz="2200" dirty="0">
                <a:solidFill>
                  <a:srgbClr val="1C7DDB"/>
                </a:solidFill>
                <a:latin typeface="Abadi"/>
              </a:rPr>
              <a:t> = </a:t>
            </a:r>
            <a:r>
              <a:rPr lang="en-US" sz="2200" dirty="0" err="1">
                <a:solidFill>
                  <a:srgbClr val="1C7DDB"/>
                </a:solidFill>
                <a:latin typeface="Abadi"/>
              </a:rPr>
              <a:t>requests.get</a:t>
            </a:r>
            <a:r>
              <a:rPr lang="en-US" sz="2200" dirty="0">
                <a:solidFill>
                  <a:srgbClr val="1C7DDB"/>
                </a:solidFill>
                <a:latin typeface="Abadi"/>
              </a:rPr>
              <a:t>("https://api.spacexdata.com/v4/payloads/"+load).</a:t>
            </a:r>
            <a:r>
              <a:rPr lang="en-US" sz="2200" dirty="0" err="1">
                <a:solidFill>
                  <a:srgbClr val="1C7DDB"/>
                </a:solidFill>
                <a:latin typeface="Abadi"/>
              </a:rPr>
              <a:t>json</a:t>
            </a:r>
            <a:r>
              <a:rPr lang="en-US" sz="2200" dirty="0">
                <a:solidFill>
                  <a:srgbClr val="1C7DDB"/>
                </a:solidFill>
                <a:latin typeface="Abadi"/>
              </a:rPr>
              <a:t>()</a:t>
            </a:r>
            <a:endParaRPr lang="pl-PL" sz="2200" dirty="0">
              <a:solidFill>
                <a:srgbClr val="1C7DDB"/>
              </a:solidFill>
              <a:latin typeface="Abadi"/>
            </a:endParaRPr>
          </a:p>
          <a:p>
            <a:pPr marL="0" indent="0">
              <a:buNone/>
            </a:pPr>
            <a:endParaRPr lang="pl-PL" sz="2200" dirty="0">
              <a:solidFill>
                <a:srgbClr val="1C7DDB"/>
              </a:solidFill>
              <a:latin typeface="Abadi"/>
            </a:endParaRPr>
          </a:p>
          <a:p>
            <a:pPr marL="0" indent="0">
              <a:buNone/>
            </a:pPr>
            <a:r>
              <a:rPr lang="pl-PL" sz="2200" dirty="0" err="1">
                <a:solidFill>
                  <a:srgbClr val="1C7DDB"/>
                </a:solidFill>
                <a:latin typeface="Abadi"/>
              </a:rPr>
              <a:t>CoreData</a:t>
            </a:r>
            <a:r>
              <a:rPr lang="pl-PL" sz="2200" dirty="0">
                <a:solidFill>
                  <a:srgbClr val="1C7DDB"/>
                </a:solidFill>
                <a:latin typeface="Abadi"/>
              </a:rPr>
              <a:t> = </a:t>
            </a:r>
            <a:r>
              <a:rPr lang="en-US" sz="2200" dirty="0" err="1">
                <a:solidFill>
                  <a:srgbClr val="1C7DDB"/>
                </a:solidFill>
                <a:latin typeface="Abadi"/>
              </a:rPr>
              <a:t>requests.get</a:t>
            </a:r>
            <a:r>
              <a:rPr lang="en-US" sz="2200" dirty="0">
                <a:solidFill>
                  <a:srgbClr val="1C7DDB"/>
                </a:solidFill>
                <a:latin typeface="Abadi"/>
              </a:rPr>
              <a:t>("https://api.spacexdata.com/v4/cores/"+core['core']).</a:t>
            </a:r>
            <a:r>
              <a:rPr lang="en-US" sz="2200" dirty="0" err="1">
                <a:solidFill>
                  <a:srgbClr val="1C7DDB"/>
                </a:solidFill>
                <a:latin typeface="Abadi"/>
              </a:rPr>
              <a:t>json</a:t>
            </a:r>
            <a:r>
              <a:rPr lang="en-US" sz="2200" dirty="0">
                <a:solidFill>
                  <a:srgbClr val="1C7DDB"/>
                </a:solidFill>
                <a:latin typeface="Abadi"/>
              </a:rPr>
              <a:t>()</a:t>
            </a:r>
            <a:endParaRPr lang="pl-PL" sz="2200" dirty="0">
              <a:solidFill>
                <a:srgbClr val="1C7DDB"/>
              </a:solidFill>
              <a:latin typeface="Abadi"/>
            </a:endParaRPr>
          </a:p>
          <a:p>
            <a:pPr marL="0" indent="0">
              <a:buNone/>
            </a:pPr>
            <a:endParaRPr lang="pl-PL" sz="2200" dirty="0">
              <a:solidFill>
                <a:srgbClr val="1C7DDB"/>
              </a:solidFill>
              <a:latin typeface="Abadi"/>
            </a:endParaRPr>
          </a:p>
          <a:p>
            <a:pPr marL="0" indent="0">
              <a:buNone/>
            </a:pPr>
            <a:r>
              <a:rPr lang="en-US" sz="2200" dirty="0" err="1">
                <a:solidFill>
                  <a:srgbClr val="1C7DDB"/>
                </a:solidFill>
                <a:latin typeface="Abadi"/>
              </a:rPr>
              <a:t>spacex_url</a:t>
            </a:r>
            <a:r>
              <a:rPr lang="pl-PL" sz="2200" dirty="0">
                <a:solidFill>
                  <a:srgbClr val="1C7DDB"/>
                </a:solidFill>
                <a:latin typeface="Abadi"/>
              </a:rPr>
              <a:t> </a:t>
            </a:r>
            <a:r>
              <a:rPr lang="en-US" sz="2200" dirty="0">
                <a:solidFill>
                  <a:srgbClr val="1C7DDB"/>
                </a:solidFill>
                <a:latin typeface="Abadi"/>
              </a:rPr>
              <a:t>=</a:t>
            </a:r>
            <a:r>
              <a:rPr lang="pl-PL" sz="2200" dirty="0">
                <a:solidFill>
                  <a:srgbClr val="1C7DDB"/>
                </a:solidFill>
                <a:latin typeface="Abadi"/>
              </a:rPr>
              <a:t> </a:t>
            </a:r>
            <a:r>
              <a:rPr lang="en-US" sz="2200" dirty="0">
                <a:solidFill>
                  <a:srgbClr val="1C7DDB"/>
                </a:solidFill>
                <a:latin typeface="Abadi"/>
              </a:rPr>
              <a:t>"https://api.spacexdata.com/v4/launches/past"</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pl-PL" sz="2200" dirty="0">
                <a:solidFill>
                  <a:schemeClr val="accent3">
                    <a:lumMod val="25000"/>
                  </a:schemeClr>
                </a:solidFill>
                <a:latin typeface="Abadi" panose="020B0604020104020204" pitchFamily="34" charset="0"/>
              </a:rPr>
              <a:t>Data </a:t>
            </a:r>
            <a:r>
              <a:rPr lang="pl-PL" sz="2200" dirty="0" err="1">
                <a:solidFill>
                  <a:schemeClr val="accent3">
                    <a:lumMod val="25000"/>
                  </a:schemeClr>
                </a:solidFill>
                <a:latin typeface="Abadi" panose="020B0604020104020204" pitchFamily="34" charset="0"/>
              </a:rPr>
              <a:t>were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collected</a:t>
            </a:r>
            <a:r>
              <a:rPr lang="pl-PL" sz="2200" dirty="0">
                <a:solidFill>
                  <a:schemeClr val="accent3">
                    <a:lumMod val="25000"/>
                  </a:schemeClr>
                </a:solidFill>
                <a:latin typeface="Abadi" panose="020B0604020104020204" pitchFamily="34" charset="0"/>
              </a:rPr>
              <a:t> with </a:t>
            </a:r>
            <a:r>
              <a:rPr lang="en-US" sz="2200" dirty="0">
                <a:solidFill>
                  <a:schemeClr val="accent3">
                    <a:lumMod val="25000"/>
                  </a:schemeClr>
                </a:solidFill>
                <a:latin typeface="Abadi" panose="020B0604020104020204" pitchFamily="34" charset="0"/>
              </a:rPr>
              <a:t>SpaceX REST </a:t>
            </a:r>
            <a:r>
              <a:rPr lang="pl-PL" sz="2200" dirty="0">
                <a:solidFill>
                  <a:schemeClr val="accent3">
                    <a:lumMod val="25000"/>
                  </a:schemeClr>
                </a:solidFill>
                <a:latin typeface="Abadi" panose="020B0604020104020204" pitchFamily="34" charset="0"/>
              </a:rPr>
              <a:t>API </a:t>
            </a:r>
            <a:r>
              <a:rPr lang="en-US" sz="2200" dirty="0">
                <a:solidFill>
                  <a:schemeClr val="accent3">
                    <a:lumMod val="25000"/>
                  </a:schemeClr>
                </a:solidFill>
                <a:latin typeface="Abadi" panose="020B0604020104020204" pitchFamily="34" charset="0"/>
              </a:rPr>
              <a:t>calls using </a:t>
            </a:r>
            <a:r>
              <a:rPr lang="pl-PL" sz="2200" dirty="0" err="1">
                <a:solidFill>
                  <a:schemeClr val="accent3">
                    <a:lumMod val="25000"/>
                  </a:schemeClr>
                </a:solidFill>
                <a:latin typeface="Abadi" panose="020B0604020104020204" pitchFamily="34" charset="0"/>
              </a:rPr>
              <a:t>request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library</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pl-PL"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https://github.com/SzewczykSzy/IBM_DS_Project/blob/main/jupyter-labs-spacex-data-collection-api.ipynb</a:t>
            </a:r>
            <a:r>
              <a:rPr lang="pl-PL"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pl-PL" sz="2200" dirty="0">
                <a:solidFill>
                  <a:schemeClr val="accent3">
                    <a:lumMod val="25000"/>
                  </a:schemeClr>
                </a:solidFill>
                <a:latin typeface="Abadi"/>
              </a:rPr>
              <a:t>At </a:t>
            </a:r>
            <a:r>
              <a:rPr lang="pl-PL" sz="2200" dirty="0" err="1">
                <a:solidFill>
                  <a:schemeClr val="accent3">
                    <a:lumMod val="25000"/>
                  </a:schemeClr>
                </a:solidFill>
                <a:latin typeface="Abadi"/>
              </a:rPr>
              <a:t>first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got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page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title</a:t>
            </a:r>
            <a:r>
              <a:rPr lang="pl-PL" sz="2200" dirty="0">
                <a:solidFill>
                  <a:schemeClr val="accent3">
                    <a:lumMod val="25000"/>
                  </a:schemeClr>
                </a:solidFill>
                <a:latin typeface="Abadi"/>
              </a:rPr>
              <a:t>. Then </a:t>
            </a:r>
            <a:r>
              <a:rPr lang="pl-PL" sz="2200" dirty="0" err="1">
                <a:solidFill>
                  <a:schemeClr val="accent3">
                    <a:lumMod val="25000"/>
                  </a:schemeClr>
                </a:solidFill>
                <a:latin typeface="Abadi"/>
              </a:rPr>
              <a:t>found</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important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table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Table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headers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were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found</a:t>
            </a:r>
            <a:r>
              <a:rPr lang="pl-PL" sz="2200" dirty="0">
                <a:solidFill>
                  <a:schemeClr val="accent3">
                    <a:lumMod val="25000"/>
                  </a:schemeClr>
                </a:solidFill>
                <a:latin typeface="Abadi"/>
              </a:rPr>
              <a:t>. For </a:t>
            </a:r>
            <a:r>
              <a:rPr lang="pl-PL" sz="2200" dirty="0" err="1">
                <a:solidFill>
                  <a:schemeClr val="accent3">
                    <a:lumMod val="25000"/>
                  </a:schemeClr>
                </a:solidFill>
                <a:latin typeface="Abadi"/>
              </a:rPr>
              <a:t>every</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row</a:t>
            </a:r>
            <a:r>
              <a:rPr lang="pl-PL" sz="2200" dirty="0">
                <a:solidFill>
                  <a:schemeClr val="accent3">
                    <a:lumMod val="25000"/>
                  </a:schemeClr>
                </a:solidFill>
                <a:latin typeface="Abadi"/>
              </a:rPr>
              <a:t> in </a:t>
            </a:r>
            <a:r>
              <a:rPr lang="pl-PL" sz="2200" dirty="0" err="1">
                <a:solidFill>
                  <a:schemeClr val="accent3">
                    <a:lumMod val="25000"/>
                  </a:schemeClr>
                </a:solidFill>
                <a:latin typeface="Abadi"/>
              </a:rPr>
              <a:t>this</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table</a:t>
            </a:r>
            <a:r>
              <a:rPr lang="pl-PL" sz="2200" dirty="0">
                <a:solidFill>
                  <a:schemeClr val="accent3">
                    <a:lumMod val="25000"/>
                  </a:schemeClr>
                </a:solidFill>
                <a:latin typeface="Abadi"/>
              </a:rPr>
              <a:t> data </a:t>
            </a:r>
            <a:r>
              <a:rPr lang="pl-PL" sz="2200" dirty="0" err="1">
                <a:solidFill>
                  <a:schemeClr val="accent3">
                    <a:lumMod val="25000"/>
                  </a:schemeClr>
                </a:solidFill>
                <a:latin typeface="Abadi"/>
              </a:rPr>
              <a:t>were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colected</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All</a:t>
            </a:r>
            <a:r>
              <a:rPr lang="pl-PL" sz="2200" dirty="0">
                <a:solidFill>
                  <a:schemeClr val="accent3">
                    <a:lumMod val="25000"/>
                  </a:schemeClr>
                </a:solidFill>
                <a:latin typeface="Abadi"/>
              </a:rPr>
              <a:t> data </a:t>
            </a:r>
            <a:r>
              <a:rPr lang="pl-PL" sz="2200" dirty="0" err="1">
                <a:solidFill>
                  <a:schemeClr val="accent3">
                    <a:lumMod val="25000"/>
                  </a:schemeClr>
                </a:solidFill>
                <a:latin typeface="Abadi"/>
              </a:rPr>
              <a:t>were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appended</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lists</a:t>
            </a:r>
            <a:r>
              <a:rPr lang="pl-PL" sz="2200" dirty="0">
                <a:solidFill>
                  <a:schemeClr val="accent3">
                    <a:lumMod val="25000"/>
                  </a:schemeClr>
                </a:solidFill>
                <a:latin typeface="Abadi"/>
              </a:rPr>
              <a:t> and </a:t>
            </a:r>
            <a:r>
              <a:rPr lang="pl-PL" sz="2200" dirty="0" err="1">
                <a:solidFill>
                  <a:schemeClr val="accent3">
                    <a:lumMod val="25000"/>
                  </a:schemeClr>
                </a:solidFill>
                <a:latin typeface="Abadi"/>
              </a:rPr>
              <a:t>transformed</a:t>
            </a:r>
            <a:r>
              <a:rPr lang="pl-PL" sz="2200" dirty="0">
                <a:solidFill>
                  <a:schemeClr val="accent3">
                    <a:lumMod val="25000"/>
                  </a:schemeClr>
                </a:solidFill>
                <a:latin typeface="Abadi"/>
              </a:rPr>
              <a:t> to </a:t>
            </a:r>
            <a:r>
              <a:rPr lang="pl-PL" sz="2200" dirty="0" err="1">
                <a:solidFill>
                  <a:schemeClr val="accent3">
                    <a:lumMod val="25000"/>
                  </a:schemeClr>
                </a:solidFill>
                <a:latin typeface="Abadi"/>
              </a:rPr>
              <a:t>dataframe</a:t>
            </a:r>
            <a:endParaRPr lang="pl-PL"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https://github.com/SzewczykSzy/IBM_DS_Project/blob/main/jupyter-labs-webscraping.ipynb</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a:solidFill>
                  <a:srgbClr val="1C7DDB"/>
                </a:solidFill>
                <a:latin typeface="Abadi"/>
              </a:rPr>
              <a:t>static_url</a:t>
            </a:r>
            <a:r>
              <a:rPr lang="en-US" sz="2200" dirty="0">
                <a:solidFill>
                  <a:srgbClr val="1C7DDB"/>
                </a:solidFill>
                <a:latin typeface="Abadi"/>
              </a:rPr>
              <a:t> = "https://en.wikipedia.org/w/</a:t>
            </a:r>
            <a:r>
              <a:rPr lang="en-US" sz="2200" dirty="0" err="1">
                <a:solidFill>
                  <a:srgbClr val="1C7DDB"/>
                </a:solidFill>
                <a:latin typeface="Abadi"/>
              </a:rPr>
              <a:t>index.php?title</a:t>
            </a:r>
            <a:r>
              <a:rPr lang="en-US" sz="2200" dirty="0">
                <a:solidFill>
                  <a:srgbClr val="1C7DDB"/>
                </a:solidFill>
                <a:latin typeface="Abadi"/>
              </a:rPr>
              <a:t>=List_of_Falcon_9_and_Falcon_Heavy_launches&amp;oldid=1027686922"</a:t>
            </a:r>
            <a:endParaRPr lang="pl-PL"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response = </a:t>
            </a:r>
            <a:r>
              <a:rPr lang="en-US" sz="2200" dirty="0" err="1">
                <a:solidFill>
                  <a:srgbClr val="1C7DDB"/>
                </a:solidFill>
                <a:latin typeface="Abadi"/>
              </a:rPr>
              <a:t>requests.get</a:t>
            </a:r>
            <a:r>
              <a:rPr lang="en-US" sz="2200" dirty="0">
                <a:solidFill>
                  <a:srgbClr val="1C7DDB"/>
                </a:solidFill>
                <a:latin typeface="Abadi"/>
              </a:rPr>
              <a:t>(</a:t>
            </a:r>
            <a:r>
              <a:rPr lang="en-US" sz="2200" dirty="0" err="1">
                <a:solidFill>
                  <a:srgbClr val="1C7DDB"/>
                </a:solidFill>
                <a:latin typeface="Abadi"/>
              </a:rPr>
              <a:t>static_url</a:t>
            </a:r>
            <a:r>
              <a:rPr lang="en-US" sz="2200" dirty="0">
                <a:solidFill>
                  <a:srgbClr val="1C7DDB"/>
                </a:solidFill>
                <a:latin typeface="Abadi"/>
              </a:rPr>
              <a:t>) </a:t>
            </a:r>
          </a:p>
          <a:p>
            <a:pPr marL="0" indent="0">
              <a:buFont typeface="Arial" panose="020B0604020202020204" pitchFamily="34" charset="0"/>
              <a:buNone/>
            </a:pPr>
            <a:r>
              <a:rPr lang="en-US" sz="2200" dirty="0">
                <a:solidFill>
                  <a:srgbClr val="1C7DDB"/>
                </a:solidFill>
                <a:latin typeface="Abadi"/>
              </a:rPr>
              <a:t>bs = </a:t>
            </a:r>
            <a:r>
              <a:rPr lang="en-US" sz="2200" dirty="0" err="1">
                <a:solidFill>
                  <a:srgbClr val="1C7DDB"/>
                </a:solidFill>
                <a:latin typeface="Abadi"/>
              </a:rPr>
              <a:t>BeautifulSoup</a:t>
            </a:r>
            <a:r>
              <a:rPr lang="en-US" sz="2200" dirty="0">
                <a:solidFill>
                  <a:srgbClr val="1C7DDB"/>
                </a:solidFill>
                <a:latin typeface="Abadi"/>
              </a:rPr>
              <a:t>(</a:t>
            </a:r>
            <a:r>
              <a:rPr lang="en-US" sz="2200" dirty="0" err="1">
                <a:solidFill>
                  <a:srgbClr val="1C7DDB"/>
                </a:solidFill>
                <a:latin typeface="Abadi"/>
              </a:rPr>
              <a:t>response.text</a:t>
            </a:r>
            <a:r>
              <a:rPr lang="en-US" sz="2200" dirty="0">
                <a:solidFill>
                  <a:srgbClr val="1C7DDB"/>
                </a:solidFill>
                <a:latin typeface="Abadi"/>
              </a:rPr>
              <a:t>)</a:t>
            </a:r>
          </a:p>
          <a:p>
            <a:pPr marL="0" indent="0">
              <a:buFont typeface="Arial" panose="020B0604020202020204" pitchFamily="34" charset="0"/>
              <a:buNone/>
            </a:pPr>
            <a:r>
              <a:rPr lang="en-US" sz="2200" dirty="0" err="1">
                <a:solidFill>
                  <a:srgbClr val="1C7DDB"/>
                </a:solidFill>
                <a:latin typeface="Abadi"/>
              </a:rPr>
              <a:t>bs.find_all</a:t>
            </a:r>
            <a:r>
              <a:rPr lang="en-US" sz="2200" dirty="0">
                <a:solidFill>
                  <a:srgbClr val="1C7DDB"/>
                </a:solidFill>
                <a:latin typeface="Abadi"/>
              </a:rPr>
              <a:t>('table’)</a:t>
            </a:r>
            <a:r>
              <a:rPr lang="pl-PL" sz="2200" dirty="0">
                <a:solidFill>
                  <a:srgbClr val="1C7DDB"/>
                </a:solidFill>
                <a:latin typeface="Abadi"/>
              </a:rPr>
              <a:t>[2]</a:t>
            </a:r>
          </a:p>
          <a:p>
            <a:pPr marL="0" indent="0">
              <a:buFont typeface="Arial" panose="020B0604020202020204" pitchFamily="34" charset="0"/>
              <a:buNone/>
            </a:pPr>
            <a:endParaRPr lang="pl-PL" sz="2200" dirty="0">
              <a:solidFill>
                <a:srgbClr val="1C7DDB"/>
              </a:solidFill>
              <a:latin typeface="Abadi"/>
            </a:endParaRPr>
          </a:p>
          <a:p>
            <a:pPr marL="0" indent="0">
              <a:buFont typeface="Arial" panose="020B0604020202020204" pitchFamily="34" charset="0"/>
              <a:buNone/>
            </a:pPr>
            <a:r>
              <a:rPr lang="en-US" sz="2200" dirty="0" err="1">
                <a:solidFill>
                  <a:srgbClr val="1C7DDB"/>
                </a:solidFill>
                <a:latin typeface="Abadi"/>
              </a:rPr>
              <a:t>first_launch_table.find_all</a:t>
            </a:r>
            <a:r>
              <a:rPr lang="en-US" sz="2200" dirty="0">
                <a:solidFill>
                  <a:srgbClr val="1C7DDB"/>
                </a:solidFill>
                <a:latin typeface="Abadi"/>
              </a:rPr>
              <a:t>('</a:t>
            </a:r>
            <a:r>
              <a:rPr lang="en-US" sz="2200" dirty="0" err="1">
                <a:solidFill>
                  <a:srgbClr val="1C7DDB"/>
                </a:solidFill>
                <a:latin typeface="Abadi"/>
              </a:rPr>
              <a:t>th</a:t>
            </a:r>
            <a:r>
              <a:rPr lang="en-US" sz="2200" dirty="0">
                <a:solidFill>
                  <a:srgbClr val="1C7DDB"/>
                </a:solidFill>
                <a:latin typeface="Abadi"/>
              </a:rPr>
              <a:t>’)</a:t>
            </a:r>
            <a:endParaRPr lang="pl-PL" sz="2200" dirty="0">
              <a:solidFill>
                <a:srgbClr val="1C7DDB"/>
              </a:solidFill>
              <a:latin typeface="Abadi"/>
            </a:endParaRPr>
          </a:p>
          <a:p>
            <a:pPr marL="0" indent="0">
              <a:buFont typeface="Arial" panose="020B0604020202020204" pitchFamily="34" charset="0"/>
              <a:buNone/>
            </a:pPr>
            <a:endParaRPr lang="pl-PL" sz="2200" dirty="0">
              <a:solidFill>
                <a:srgbClr val="1C7DDB"/>
              </a:solidFill>
              <a:latin typeface="Abadi"/>
            </a:endParaRPr>
          </a:p>
          <a:p>
            <a:pPr marL="0" indent="0">
              <a:buFont typeface="Arial" panose="020B0604020202020204" pitchFamily="34" charset="0"/>
              <a:buNone/>
            </a:pPr>
            <a:r>
              <a:rPr lang="en-US" sz="2200" dirty="0" err="1">
                <a:solidFill>
                  <a:srgbClr val="1C7DDB"/>
                </a:solidFill>
                <a:latin typeface="Abadi"/>
              </a:rPr>
              <a:t>table.find_all</a:t>
            </a:r>
            <a:r>
              <a:rPr lang="en-US" sz="2200" dirty="0">
                <a:solidFill>
                  <a:srgbClr val="1C7DDB"/>
                </a:solidFill>
                <a:latin typeface="Abadi"/>
              </a:rPr>
              <a:t>("tr")</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711</TotalTime>
  <Words>2732</Words>
  <Application>Microsoft Office PowerPoint</Application>
  <PresentationFormat>Panoramiczny</PresentationFormat>
  <Paragraphs>291</Paragraphs>
  <Slides>49</Slides>
  <Notes>4</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49</vt:i4>
      </vt:variant>
    </vt:vector>
  </HeadingPairs>
  <TitlesOfParts>
    <vt:vector size="54" baseType="lpstr">
      <vt:lpstr>Abadi</vt:lpstr>
      <vt:lpstr>Arial</vt:lpstr>
      <vt:lpstr>Calibri</vt:lpstr>
      <vt:lpstr>IBM Plex Mono SemiBold</vt:lpstr>
      <vt:lpstr>Custom Design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Szymon Szewczyk</cp:lastModifiedBy>
  <cp:revision>207</cp:revision>
  <dcterms:created xsi:type="dcterms:W3CDTF">2021-04-29T18:58:34Z</dcterms:created>
  <dcterms:modified xsi:type="dcterms:W3CDTF">2024-08-28T11:54:26Z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